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4"/>
  </p:notesMasterIdLst>
  <p:handoutMasterIdLst>
    <p:handoutMasterId r:id="rId15"/>
  </p:handoutMasterIdLst>
  <p:sldIdLst>
    <p:sldId id="309" r:id="rId2"/>
    <p:sldId id="429" r:id="rId3"/>
    <p:sldId id="538" r:id="rId4"/>
    <p:sldId id="586" r:id="rId5"/>
    <p:sldId id="592" r:id="rId6"/>
    <p:sldId id="600" r:id="rId7"/>
    <p:sldId id="598" r:id="rId8"/>
    <p:sldId id="593" r:id="rId9"/>
    <p:sldId id="601" r:id="rId10"/>
    <p:sldId id="599" r:id="rId11"/>
    <p:sldId id="605" r:id="rId12"/>
    <p:sldId id="591" r:id="rId13"/>
  </p:sldIdLst>
  <p:sldSz cx="9144000" cy="6858000" type="screen4x3"/>
  <p:notesSz cx="7315200" cy="9601200"/>
  <p:defaultTextStyle>
    <a:defPPr>
      <a:defRPr lang="en-US"/>
    </a:defPPr>
    <a:lvl1pPr algn="l" rtl="0" fontAlgn="base">
      <a:spcBef>
        <a:spcPct val="0"/>
      </a:spcBef>
      <a:spcAft>
        <a:spcPct val="0"/>
      </a:spcAft>
      <a:buChar char="•"/>
      <a:defRPr sz="1000" kern="1200">
        <a:solidFill>
          <a:schemeClr val="tx1"/>
        </a:solidFill>
        <a:latin typeface="Arial" charset="0"/>
        <a:ea typeface="+mn-ea"/>
        <a:cs typeface="+mn-cs"/>
      </a:defRPr>
    </a:lvl1pPr>
    <a:lvl2pPr marL="457200" algn="l" rtl="0" fontAlgn="base">
      <a:spcBef>
        <a:spcPct val="0"/>
      </a:spcBef>
      <a:spcAft>
        <a:spcPct val="0"/>
      </a:spcAft>
      <a:buChar char="•"/>
      <a:defRPr sz="1000" kern="1200">
        <a:solidFill>
          <a:schemeClr val="tx1"/>
        </a:solidFill>
        <a:latin typeface="Arial" charset="0"/>
        <a:ea typeface="+mn-ea"/>
        <a:cs typeface="+mn-cs"/>
      </a:defRPr>
    </a:lvl2pPr>
    <a:lvl3pPr marL="914400" algn="l" rtl="0" fontAlgn="base">
      <a:spcBef>
        <a:spcPct val="0"/>
      </a:spcBef>
      <a:spcAft>
        <a:spcPct val="0"/>
      </a:spcAft>
      <a:buChar char="•"/>
      <a:defRPr sz="1000" kern="1200">
        <a:solidFill>
          <a:schemeClr val="tx1"/>
        </a:solidFill>
        <a:latin typeface="Arial" charset="0"/>
        <a:ea typeface="+mn-ea"/>
        <a:cs typeface="+mn-cs"/>
      </a:defRPr>
    </a:lvl3pPr>
    <a:lvl4pPr marL="1371600" algn="l" rtl="0" fontAlgn="base">
      <a:spcBef>
        <a:spcPct val="0"/>
      </a:spcBef>
      <a:spcAft>
        <a:spcPct val="0"/>
      </a:spcAft>
      <a:buChar char="•"/>
      <a:defRPr sz="1000" kern="1200">
        <a:solidFill>
          <a:schemeClr val="tx1"/>
        </a:solidFill>
        <a:latin typeface="Arial" charset="0"/>
        <a:ea typeface="+mn-ea"/>
        <a:cs typeface="+mn-cs"/>
      </a:defRPr>
    </a:lvl4pPr>
    <a:lvl5pPr marL="1828800" algn="l" rtl="0" fontAlgn="base">
      <a:spcBef>
        <a:spcPct val="0"/>
      </a:spcBef>
      <a:spcAft>
        <a:spcPct val="0"/>
      </a:spcAft>
      <a:buChar char="•"/>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2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9966"/>
    <a:srgbClr val="CCFFFF"/>
    <a:srgbClr val="003366"/>
    <a:srgbClr val="9BAFC9"/>
    <a:srgbClr val="663300"/>
    <a:srgbClr val="FF9933"/>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3" autoAdjust="0"/>
    <p:restoredTop sz="94660" autoAdjust="0"/>
  </p:normalViewPr>
  <p:slideViewPr>
    <p:cSldViewPr snapToGrid="0">
      <p:cViewPr varScale="1">
        <p:scale>
          <a:sx n="92" d="100"/>
          <a:sy n="92" d="100"/>
        </p:scale>
        <p:origin x="1200" y="72"/>
      </p:cViewPr>
      <p:guideLst>
        <p:guide orient="horz" pos="2160"/>
        <p:guide pos="2880"/>
        <p:guide orient="horz" pos="22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3900" y="456"/>
      </p:cViewPr>
      <p:guideLst>
        <p:guide orient="horz" pos="3024"/>
        <p:guide pos="230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4" y="2"/>
            <a:ext cx="3170582" cy="477109"/>
          </a:xfrm>
          <a:prstGeom prst="rect">
            <a:avLst/>
          </a:prstGeom>
          <a:noFill/>
          <a:ln w="9525">
            <a:noFill/>
            <a:miter lim="800000"/>
            <a:headEnd/>
            <a:tailEnd/>
          </a:ln>
          <a:effectLst/>
        </p:spPr>
        <p:txBody>
          <a:bodyPr vert="horz" wrap="square" lIns="95843" tIns="47920" rIns="95843" bIns="47920" numCol="1" anchor="t" anchorCtr="0" compatLnSpc="1">
            <a:prstTxWarp prst="textNoShape">
              <a:avLst/>
            </a:prstTxWarp>
          </a:bodyPr>
          <a:lstStyle>
            <a:lvl1pPr defTabSz="958118" eaLnBrk="0" hangingPunct="0">
              <a:buFontTx/>
              <a:buNone/>
              <a:defRPr sz="1300">
                <a:latin typeface="Times New Roman" pitchFamily="18" charset="0"/>
              </a:defRPr>
            </a:lvl1pPr>
          </a:lstStyle>
          <a:p>
            <a:endParaRPr lang="en-US" dirty="0"/>
          </a:p>
        </p:txBody>
      </p:sp>
      <p:sp>
        <p:nvSpPr>
          <p:cNvPr id="19459" name="Rectangle 3"/>
          <p:cNvSpPr>
            <a:spLocks noGrp="1" noChangeArrowheads="1"/>
          </p:cNvSpPr>
          <p:nvPr>
            <p:ph type="dt" sz="quarter" idx="1"/>
          </p:nvPr>
        </p:nvSpPr>
        <p:spPr bwMode="auto">
          <a:xfrm>
            <a:off x="4144621" y="2"/>
            <a:ext cx="3170582" cy="477109"/>
          </a:xfrm>
          <a:prstGeom prst="rect">
            <a:avLst/>
          </a:prstGeom>
          <a:noFill/>
          <a:ln w="9525">
            <a:noFill/>
            <a:miter lim="800000"/>
            <a:headEnd/>
            <a:tailEnd/>
          </a:ln>
          <a:effectLst/>
        </p:spPr>
        <p:txBody>
          <a:bodyPr vert="horz" wrap="square" lIns="95843" tIns="47920" rIns="95843" bIns="47920" numCol="1" anchor="t" anchorCtr="0" compatLnSpc="1">
            <a:prstTxWarp prst="textNoShape">
              <a:avLst/>
            </a:prstTxWarp>
          </a:bodyPr>
          <a:lstStyle>
            <a:lvl1pPr algn="r" defTabSz="958118" eaLnBrk="0" hangingPunct="0">
              <a:buFontTx/>
              <a:buNone/>
              <a:defRPr sz="1300">
                <a:latin typeface="Times New Roman" pitchFamily="18" charset="0"/>
              </a:defRPr>
            </a:lvl1pPr>
          </a:lstStyle>
          <a:p>
            <a:endParaRPr lang="en-US" dirty="0"/>
          </a:p>
        </p:txBody>
      </p:sp>
      <p:sp>
        <p:nvSpPr>
          <p:cNvPr id="19460" name="Rectangle 4"/>
          <p:cNvSpPr>
            <a:spLocks noGrp="1" noChangeArrowheads="1"/>
          </p:cNvSpPr>
          <p:nvPr>
            <p:ph type="ftr" sz="quarter" idx="2"/>
          </p:nvPr>
        </p:nvSpPr>
        <p:spPr bwMode="auto">
          <a:xfrm>
            <a:off x="4" y="9084745"/>
            <a:ext cx="3170582" cy="478749"/>
          </a:xfrm>
          <a:prstGeom prst="rect">
            <a:avLst/>
          </a:prstGeom>
          <a:noFill/>
          <a:ln w="9525">
            <a:noFill/>
            <a:miter lim="800000"/>
            <a:headEnd/>
            <a:tailEnd/>
          </a:ln>
          <a:effectLst/>
        </p:spPr>
        <p:txBody>
          <a:bodyPr vert="horz" wrap="square" lIns="95843" tIns="47920" rIns="95843" bIns="47920" numCol="1" anchor="b" anchorCtr="0" compatLnSpc="1">
            <a:prstTxWarp prst="textNoShape">
              <a:avLst/>
            </a:prstTxWarp>
          </a:bodyPr>
          <a:lstStyle>
            <a:lvl1pPr defTabSz="958118" eaLnBrk="0" hangingPunct="0">
              <a:buFontTx/>
              <a:buNone/>
              <a:defRPr sz="1300">
                <a:latin typeface="Times New Roman" pitchFamily="18" charset="0"/>
              </a:defRPr>
            </a:lvl1pPr>
          </a:lstStyle>
          <a:p>
            <a:endParaRPr lang="en-US" dirty="0"/>
          </a:p>
        </p:txBody>
      </p:sp>
      <p:sp>
        <p:nvSpPr>
          <p:cNvPr id="19461" name="Rectangle 5"/>
          <p:cNvSpPr>
            <a:spLocks noGrp="1" noChangeArrowheads="1"/>
          </p:cNvSpPr>
          <p:nvPr>
            <p:ph type="sldNum" sz="quarter" idx="3"/>
          </p:nvPr>
        </p:nvSpPr>
        <p:spPr bwMode="auto">
          <a:xfrm>
            <a:off x="4144621" y="9084745"/>
            <a:ext cx="3170582" cy="478749"/>
          </a:xfrm>
          <a:prstGeom prst="rect">
            <a:avLst/>
          </a:prstGeom>
          <a:noFill/>
          <a:ln w="9525">
            <a:noFill/>
            <a:miter lim="800000"/>
            <a:headEnd/>
            <a:tailEnd/>
          </a:ln>
          <a:effectLst/>
        </p:spPr>
        <p:txBody>
          <a:bodyPr vert="horz" wrap="square" lIns="95843" tIns="47920" rIns="95843" bIns="47920" numCol="1" anchor="b" anchorCtr="0" compatLnSpc="1">
            <a:prstTxWarp prst="textNoShape">
              <a:avLst/>
            </a:prstTxWarp>
          </a:bodyPr>
          <a:lstStyle>
            <a:lvl1pPr algn="r" defTabSz="958118" eaLnBrk="0" hangingPunct="0">
              <a:buFontTx/>
              <a:buNone/>
              <a:defRPr sz="1300">
                <a:latin typeface="Times New Roman" pitchFamily="18" charset="0"/>
              </a:defRPr>
            </a:lvl1pPr>
          </a:lstStyle>
          <a:p>
            <a:fld id="{EE0EECAC-1F93-4920-AA98-059B3C52A13C}" type="slidenum">
              <a:rPr lang="en-US"/>
              <a:pPr/>
              <a:t>‹#›</a:t>
            </a:fld>
            <a:endParaRPr lang="en-US" dirty="0"/>
          </a:p>
        </p:txBody>
      </p:sp>
    </p:spTree>
    <p:extLst>
      <p:ext uri="{BB962C8B-B14F-4D97-AF65-F5344CB8AC3E}">
        <p14:creationId xmlns:p14="http://schemas.microsoft.com/office/powerpoint/2010/main" val="2038889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4" y="2"/>
            <a:ext cx="3170582" cy="477109"/>
          </a:xfrm>
          <a:prstGeom prst="rect">
            <a:avLst/>
          </a:prstGeom>
          <a:noFill/>
          <a:ln w="9525">
            <a:noFill/>
            <a:miter lim="800000"/>
            <a:headEnd/>
            <a:tailEnd/>
          </a:ln>
          <a:effectLst/>
        </p:spPr>
        <p:txBody>
          <a:bodyPr vert="horz" wrap="square" lIns="95843" tIns="47920" rIns="95843" bIns="47920" numCol="1" anchor="t" anchorCtr="0" compatLnSpc="1">
            <a:prstTxWarp prst="textNoShape">
              <a:avLst/>
            </a:prstTxWarp>
          </a:bodyPr>
          <a:lstStyle>
            <a:lvl1pPr defTabSz="958118" eaLnBrk="0" hangingPunct="0">
              <a:buFontTx/>
              <a:buNone/>
              <a:defRPr sz="1300">
                <a:latin typeface="Times New Roman" pitchFamily="18" charset="0"/>
              </a:defRPr>
            </a:lvl1pPr>
          </a:lstStyle>
          <a:p>
            <a:endParaRPr lang="en-US" dirty="0"/>
          </a:p>
        </p:txBody>
      </p:sp>
      <p:sp>
        <p:nvSpPr>
          <p:cNvPr id="9219" name="Rectangle 3"/>
          <p:cNvSpPr>
            <a:spLocks noGrp="1" noChangeArrowheads="1"/>
          </p:cNvSpPr>
          <p:nvPr>
            <p:ph type="dt" idx="1"/>
          </p:nvPr>
        </p:nvSpPr>
        <p:spPr bwMode="auto">
          <a:xfrm>
            <a:off x="4144621" y="2"/>
            <a:ext cx="3170582" cy="477109"/>
          </a:xfrm>
          <a:prstGeom prst="rect">
            <a:avLst/>
          </a:prstGeom>
          <a:noFill/>
          <a:ln w="9525">
            <a:noFill/>
            <a:miter lim="800000"/>
            <a:headEnd/>
            <a:tailEnd/>
          </a:ln>
          <a:effectLst/>
        </p:spPr>
        <p:txBody>
          <a:bodyPr vert="horz" wrap="square" lIns="95843" tIns="47920" rIns="95843" bIns="47920" numCol="1" anchor="t" anchorCtr="0" compatLnSpc="1">
            <a:prstTxWarp prst="textNoShape">
              <a:avLst/>
            </a:prstTxWarp>
          </a:bodyPr>
          <a:lstStyle>
            <a:lvl1pPr algn="r" defTabSz="958118" eaLnBrk="0" hangingPunct="0">
              <a:buFontTx/>
              <a:buNone/>
              <a:defRPr sz="1300">
                <a:latin typeface="Times New Roman" pitchFamily="18" charset="0"/>
              </a:defRPr>
            </a:lvl1pPr>
          </a:lstStyle>
          <a:p>
            <a:endParaRPr lang="en-US" dirty="0"/>
          </a:p>
        </p:txBody>
      </p:sp>
      <p:sp>
        <p:nvSpPr>
          <p:cNvPr id="9220" name="Rectangle 4"/>
          <p:cNvSpPr>
            <a:spLocks noGrp="1" noRot="1" noChangeAspect="1" noChangeArrowheads="1" noTextEdit="1"/>
          </p:cNvSpPr>
          <p:nvPr>
            <p:ph type="sldImg" idx="2"/>
          </p:nvPr>
        </p:nvSpPr>
        <p:spPr bwMode="auto">
          <a:xfrm>
            <a:off x="1268413" y="719138"/>
            <a:ext cx="4778375" cy="3582987"/>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975693" y="4543193"/>
            <a:ext cx="5363818" cy="4302177"/>
          </a:xfrm>
          <a:prstGeom prst="rect">
            <a:avLst/>
          </a:prstGeom>
          <a:noFill/>
          <a:ln w="9525">
            <a:noFill/>
            <a:miter lim="800000"/>
            <a:headEnd/>
            <a:tailEnd/>
          </a:ln>
          <a:effectLst/>
        </p:spPr>
        <p:txBody>
          <a:bodyPr vert="horz" wrap="square" lIns="95843" tIns="47920" rIns="95843" bIns="479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2" name="Rectangle 6"/>
          <p:cNvSpPr>
            <a:spLocks noGrp="1" noChangeArrowheads="1"/>
          </p:cNvSpPr>
          <p:nvPr>
            <p:ph type="ftr" sz="quarter" idx="4"/>
          </p:nvPr>
        </p:nvSpPr>
        <p:spPr bwMode="auto">
          <a:xfrm>
            <a:off x="4" y="9084745"/>
            <a:ext cx="3170582" cy="478749"/>
          </a:xfrm>
          <a:prstGeom prst="rect">
            <a:avLst/>
          </a:prstGeom>
          <a:noFill/>
          <a:ln w="9525">
            <a:noFill/>
            <a:miter lim="800000"/>
            <a:headEnd/>
            <a:tailEnd/>
          </a:ln>
          <a:effectLst/>
        </p:spPr>
        <p:txBody>
          <a:bodyPr vert="horz" wrap="square" lIns="95843" tIns="47920" rIns="95843" bIns="47920" numCol="1" anchor="b" anchorCtr="0" compatLnSpc="1">
            <a:prstTxWarp prst="textNoShape">
              <a:avLst/>
            </a:prstTxWarp>
          </a:bodyPr>
          <a:lstStyle>
            <a:lvl1pPr defTabSz="958118" eaLnBrk="0" hangingPunct="0">
              <a:buFontTx/>
              <a:buNone/>
              <a:defRPr sz="1300">
                <a:latin typeface="Times New Roman" pitchFamily="18" charset="0"/>
              </a:defRPr>
            </a:lvl1pPr>
          </a:lstStyle>
          <a:p>
            <a:endParaRPr lang="en-US" dirty="0"/>
          </a:p>
        </p:txBody>
      </p:sp>
      <p:sp>
        <p:nvSpPr>
          <p:cNvPr id="9223" name="Rectangle 7"/>
          <p:cNvSpPr>
            <a:spLocks noGrp="1" noChangeArrowheads="1"/>
          </p:cNvSpPr>
          <p:nvPr>
            <p:ph type="sldNum" sz="quarter" idx="5"/>
          </p:nvPr>
        </p:nvSpPr>
        <p:spPr bwMode="auto">
          <a:xfrm>
            <a:off x="4144621" y="9084745"/>
            <a:ext cx="3170582" cy="478749"/>
          </a:xfrm>
          <a:prstGeom prst="rect">
            <a:avLst/>
          </a:prstGeom>
          <a:noFill/>
          <a:ln w="9525">
            <a:noFill/>
            <a:miter lim="800000"/>
            <a:headEnd/>
            <a:tailEnd/>
          </a:ln>
          <a:effectLst/>
        </p:spPr>
        <p:txBody>
          <a:bodyPr vert="horz" wrap="square" lIns="95843" tIns="47920" rIns="95843" bIns="47920" numCol="1" anchor="b" anchorCtr="0" compatLnSpc="1">
            <a:prstTxWarp prst="textNoShape">
              <a:avLst/>
            </a:prstTxWarp>
          </a:bodyPr>
          <a:lstStyle>
            <a:lvl1pPr algn="r" defTabSz="958118" eaLnBrk="0" hangingPunct="0">
              <a:buFontTx/>
              <a:buNone/>
              <a:defRPr sz="1300">
                <a:latin typeface="Times New Roman" pitchFamily="18" charset="0"/>
              </a:defRPr>
            </a:lvl1pPr>
          </a:lstStyle>
          <a:p>
            <a:fld id="{E327BFBC-ACC3-4BB9-9C94-CC6103438A9C}" type="slidenum">
              <a:rPr lang="en-US"/>
              <a:pPr/>
              <a:t>‹#›</a:t>
            </a:fld>
            <a:endParaRPr lang="en-US" dirty="0"/>
          </a:p>
        </p:txBody>
      </p:sp>
    </p:spTree>
    <p:extLst>
      <p:ext uri="{BB962C8B-B14F-4D97-AF65-F5344CB8AC3E}">
        <p14:creationId xmlns:p14="http://schemas.microsoft.com/office/powerpoint/2010/main" val="2020195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1</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415310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10</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3021444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11</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3235593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12</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271034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2</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336830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3</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402609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4</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3317000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5</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141170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6</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198114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7</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183576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8</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133323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B5473-68AE-4CFB-9D03-D7750A731FE6}" type="slidenum">
              <a:rPr lang="en-US"/>
              <a:pPr/>
              <a:t>9</a:t>
            </a:fld>
            <a:endParaRPr lang="en-US" dirty="0"/>
          </a:p>
        </p:txBody>
      </p:sp>
      <p:sp>
        <p:nvSpPr>
          <p:cNvPr id="124930" name="Rectangle 2"/>
          <p:cNvSpPr>
            <a:spLocks noGrp="1" noRot="1" noChangeAspect="1" noChangeArrowheads="1" noTextEdit="1"/>
          </p:cNvSpPr>
          <p:nvPr>
            <p:ph type="sldImg"/>
          </p:nvPr>
        </p:nvSpPr>
        <p:spPr>
          <a:xfrm>
            <a:off x="1231900" y="708025"/>
            <a:ext cx="4810125" cy="3608388"/>
          </a:xfrm>
          <a:ln/>
        </p:spPr>
      </p:sp>
      <p:sp>
        <p:nvSpPr>
          <p:cNvPr id="124931" name="Rectangle 3"/>
          <p:cNvSpPr>
            <a:spLocks noGrp="1" noChangeArrowheads="1"/>
          </p:cNvSpPr>
          <p:nvPr>
            <p:ph type="body" idx="1"/>
          </p:nvPr>
        </p:nvSpPr>
        <p:spPr>
          <a:xfrm>
            <a:off x="970722" y="4553030"/>
            <a:ext cx="5334000" cy="4315294"/>
          </a:xfrm>
        </p:spPr>
        <p:txBody>
          <a:bodyPr lIns="94809" tIns="47406" rIns="94809" bIns="47406"/>
          <a:lstStyle/>
          <a:p>
            <a:endParaRPr lang="en-US" dirty="0"/>
          </a:p>
        </p:txBody>
      </p:sp>
    </p:spTree>
    <p:extLst>
      <p:ext uri="{BB962C8B-B14F-4D97-AF65-F5344CB8AC3E}">
        <p14:creationId xmlns:p14="http://schemas.microsoft.com/office/powerpoint/2010/main" val="1254395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3DEAB80-5A04-44E4-89F9-2D8D3887FDC9}"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7D5E005-A69D-4706-B7C5-B50E8C4DF8D9}"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60E102B-00A4-4FC8-91C3-C9D6EE12B530}"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endParaRPr lang="en-US" dirty="0"/>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02E4BCF-2285-4648-A836-A7E446FD207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9081F56-626F-4EC7-868C-9F32132D2594}"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22E2253-A70E-4A9B-879A-65ABC4F389AB}"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2860382D-88ED-4047-8B3E-7FADB84E44EC}"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71BD826E-1706-417A-9030-F35E64F71CBD}"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6C7B6057-4F85-44E1-B8C2-7304F5C201A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2E7E06C4-CB56-42D3-B61D-C5ECF0344BC2}"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B8706C8-9572-49A7-B8DC-62F563422FA6}"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9D07C48-CC7B-49AA-AE9D-6A5C8EB07FE3}"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buFontTx/>
              <a:buNone/>
              <a:defRPr sz="1400">
                <a:latin typeface="+mn-lt"/>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buFontTx/>
              <a:buNone/>
              <a:defRPr sz="1400">
                <a:latin typeface="+mn-lt"/>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FontTx/>
              <a:buNone/>
              <a:defRPr sz="1400">
                <a:latin typeface="+mn-lt"/>
              </a:defRPr>
            </a:lvl1pPr>
          </a:lstStyle>
          <a:p>
            <a:fld id="{64E76562-B2E9-4AEA-B0F8-345509362799}"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surveymonkey.com/r/7M82W35" TargetMode="Externa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subTitle" idx="1"/>
          </p:nvPr>
        </p:nvSpPr>
        <p:spPr>
          <a:xfrm>
            <a:off x="1317507" y="2136301"/>
            <a:ext cx="7231063" cy="3257295"/>
          </a:xfrm>
        </p:spPr>
        <p:txBody>
          <a:bodyPr/>
          <a:lstStyle/>
          <a:p>
            <a:pPr>
              <a:lnSpc>
                <a:spcPct val="80000"/>
              </a:lnSpc>
            </a:pPr>
            <a:endParaRPr lang="en-US" sz="2000" b="1" dirty="0">
              <a:latin typeface="Arial" charset="0"/>
            </a:endParaRPr>
          </a:p>
          <a:p>
            <a:pPr>
              <a:lnSpc>
                <a:spcPct val="80000"/>
              </a:lnSpc>
            </a:pPr>
            <a:r>
              <a:rPr lang="en-US" sz="2600" b="1" dirty="0">
                <a:latin typeface="Arial" charset="0"/>
              </a:rPr>
              <a:t>Culvert Replacement Projects</a:t>
            </a:r>
          </a:p>
          <a:p>
            <a:pPr>
              <a:lnSpc>
                <a:spcPct val="80000"/>
              </a:lnSpc>
            </a:pPr>
            <a:endParaRPr lang="en-US" sz="2200" b="1" dirty="0">
              <a:latin typeface="Arial" charset="0"/>
            </a:endParaRPr>
          </a:p>
          <a:p>
            <a:pPr>
              <a:lnSpc>
                <a:spcPct val="80000"/>
              </a:lnSpc>
            </a:pPr>
            <a:r>
              <a:rPr lang="en-US" sz="2200" b="1" dirty="0">
                <a:latin typeface="Arial" charset="0"/>
              </a:rPr>
              <a:t>SR 30 (Ardmore Boulevard)</a:t>
            </a:r>
          </a:p>
          <a:p>
            <a:pPr>
              <a:lnSpc>
                <a:spcPct val="80000"/>
              </a:lnSpc>
            </a:pPr>
            <a:r>
              <a:rPr lang="en-US" sz="1800" b="1" dirty="0">
                <a:latin typeface="Arial" charset="0"/>
              </a:rPr>
              <a:t>Sections A31 and A32</a:t>
            </a:r>
          </a:p>
          <a:p>
            <a:pPr>
              <a:lnSpc>
                <a:spcPct val="80000"/>
              </a:lnSpc>
            </a:pPr>
            <a:r>
              <a:rPr lang="en-US" sz="2200" b="1" dirty="0">
                <a:latin typeface="Arial" charset="0"/>
              </a:rPr>
              <a:t>Borough of Forest Hills</a:t>
            </a:r>
          </a:p>
          <a:p>
            <a:pPr>
              <a:lnSpc>
                <a:spcPct val="80000"/>
              </a:lnSpc>
            </a:pPr>
            <a:r>
              <a:rPr lang="en-US" sz="2200" b="1" dirty="0">
                <a:latin typeface="Arial" charset="0"/>
              </a:rPr>
              <a:t>Allegheny County, PA</a:t>
            </a:r>
          </a:p>
        </p:txBody>
      </p:sp>
      <p:sp>
        <p:nvSpPr>
          <p:cNvPr id="123909" name="Rectangle 5"/>
          <p:cNvSpPr>
            <a:spLocks noChangeArrowheads="1"/>
          </p:cNvSpPr>
          <p:nvPr/>
        </p:nvSpPr>
        <p:spPr bwMode="auto">
          <a:xfrm>
            <a:off x="1008073" y="0"/>
            <a:ext cx="8135937" cy="1633538"/>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err="1">
                <a:solidFill>
                  <a:schemeClr val="bg1"/>
                </a:solidFill>
                <a:latin typeface="Arial Black" pitchFamily="34" charset="0"/>
                <a:cs typeface="Times New Roman" pitchFamily="18" charset="0"/>
              </a:rPr>
              <a:t>PennDOT</a:t>
            </a:r>
            <a:r>
              <a:rPr lang="en-US" sz="3000" b="1" dirty="0">
                <a:solidFill>
                  <a:schemeClr val="bg1"/>
                </a:solidFill>
                <a:latin typeface="Arial Black" pitchFamily="34" charset="0"/>
                <a:cs typeface="Times New Roman" pitchFamily="18" charset="0"/>
              </a:rPr>
              <a:t> Project Information</a:t>
            </a:r>
          </a:p>
        </p:txBody>
      </p:sp>
      <p:sp>
        <p:nvSpPr>
          <p:cNvPr id="123911" name="Line 7"/>
          <p:cNvSpPr>
            <a:spLocks noChangeShapeType="1"/>
          </p:cNvSpPr>
          <p:nvPr/>
        </p:nvSpPr>
        <p:spPr bwMode="auto">
          <a:xfrm>
            <a:off x="1016000" y="1616075"/>
            <a:ext cx="8128000" cy="31750"/>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SR 30, Section A32</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sp>
        <p:nvSpPr>
          <p:cNvPr id="11"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TRAFFIC CONTROL</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3" name="Rectangle 2"/>
          <p:cNvSpPr/>
          <p:nvPr/>
        </p:nvSpPr>
        <p:spPr>
          <a:xfrm>
            <a:off x="3869724" y="3294348"/>
            <a:ext cx="1404552" cy="269304"/>
          </a:xfrm>
          <a:prstGeom prst="rect">
            <a:avLst/>
          </a:prstGeom>
        </p:spPr>
        <p:txBody>
          <a:bodyPr wrap="none">
            <a:spAutoFit/>
          </a:bodyPr>
          <a:lstStyle/>
          <a:p>
            <a:pPr>
              <a:lnSpc>
                <a:spcPct val="115000"/>
              </a:lnSpc>
              <a:spcBef>
                <a:spcPts val="0"/>
              </a:spcBef>
              <a:spcAft>
                <a:spcPts val="1000"/>
              </a:spcAft>
              <a:buNone/>
            </a:pPr>
            <a: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t>TRAFFIC CONTROL</a:t>
            </a:r>
            <a:endParaRPr lang="en-US" b="1" dirty="0">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569" t="15920" r="2722" b="3716"/>
          <a:stretch/>
        </p:blipFill>
        <p:spPr>
          <a:xfrm>
            <a:off x="1233291" y="1329266"/>
            <a:ext cx="7680096" cy="4215119"/>
          </a:xfrm>
          <a:prstGeom prst="rect">
            <a:avLst/>
          </a:prstGeom>
        </p:spPr>
      </p:pic>
    </p:spTree>
    <p:extLst>
      <p:ext uri="{BB962C8B-B14F-4D97-AF65-F5344CB8AC3E}">
        <p14:creationId xmlns:p14="http://schemas.microsoft.com/office/powerpoint/2010/main" val="2323642743"/>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869" y="3012420"/>
            <a:ext cx="5441709" cy="3373859"/>
          </a:xfrm>
          <a:prstGeom prst="rect">
            <a:avLst/>
          </a:prstGeom>
        </p:spPr>
      </p:pic>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National Environmental</a:t>
            </a:r>
          </a:p>
          <a:p>
            <a:pPr algn="ctr" eaLnBrk="0" hangingPunct="0">
              <a:buFontTx/>
              <a:buNone/>
            </a:pPr>
            <a:r>
              <a:rPr lang="en-US" sz="3000" b="1" dirty="0">
                <a:solidFill>
                  <a:schemeClr val="bg1"/>
                </a:solidFill>
                <a:latin typeface="Arial Black" pitchFamily="34" charset="0"/>
                <a:cs typeface="Times New Roman" pitchFamily="18" charset="0"/>
              </a:rPr>
              <a:t>Policy Act (NEPA)</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17" name="Content Placeholder 3"/>
          <p:cNvSpPr>
            <a:spLocks noGrp="1"/>
          </p:cNvSpPr>
          <p:nvPr>
            <p:ph idx="1"/>
          </p:nvPr>
        </p:nvSpPr>
        <p:spPr>
          <a:xfrm>
            <a:off x="1151792" y="1001718"/>
            <a:ext cx="7829838" cy="2707157"/>
          </a:xfrm>
        </p:spPr>
        <p:txBody>
          <a:bodyPr/>
          <a:lstStyle/>
          <a:p>
            <a:pPr marL="0" indent="0">
              <a:buNone/>
            </a:pPr>
            <a:r>
              <a:rPr lang="en-US" sz="1700" b="1" kern="1200" dirty="0">
                <a:latin typeface="Arial" charset="0"/>
              </a:rPr>
              <a:t>The transportation design-making process includes feedback from public.  In addition, public outreach is part of the NEPA (National Environmental Policy Act) process:</a:t>
            </a:r>
          </a:p>
          <a:p>
            <a:r>
              <a:rPr lang="en-US" sz="1700" b="1" kern="1200" dirty="0">
                <a:latin typeface="Arial" charset="0"/>
              </a:rPr>
              <a:t>NEPA requires agencies to integrate environmental values into their decision-making processes by considering the environmental impacts of their proposed actions and reasonable alternatives to those actions</a:t>
            </a:r>
          </a:p>
          <a:p>
            <a:r>
              <a:rPr lang="en-US" sz="1700" b="1" kern="1200" dirty="0">
                <a:latin typeface="Arial" charset="0"/>
              </a:rPr>
              <a:t>NEPA also includes public involvement activities and gathering feedback from the public</a:t>
            </a:r>
          </a:p>
        </p:txBody>
      </p:sp>
      <p:sp>
        <p:nvSpPr>
          <p:cNvPr id="18"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NEPA</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59393600"/>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1512596"/>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Project Survey</a:t>
            </a:r>
          </a:p>
        </p:txBody>
      </p:sp>
      <p:sp>
        <p:nvSpPr>
          <p:cNvPr id="123911" name="Line 7"/>
          <p:cNvSpPr>
            <a:spLocks noChangeShapeType="1"/>
          </p:cNvSpPr>
          <p:nvPr/>
        </p:nvSpPr>
        <p:spPr bwMode="auto">
          <a:xfrm>
            <a:off x="1014163" y="1512374"/>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4" name="Content Placeholder 3"/>
          <p:cNvSpPr>
            <a:spLocks noGrp="1"/>
          </p:cNvSpPr>
          <p:nvPr>
            <p:ph idx="1"/>
          </p:nvPr>
        </p:nvSpPr>
        <p:spPr>
          <a:xfrm>
            <a:off x="1151792" y="2569160"/>
            <a:ext cx="7838384" cy="2148117"/>
          </a:xfrm>
        </p:spPr>
        <p:txBody>
          <a:bodyPr/>
          <a:lstStyle/>
          <a:p>
            <a:pPr marL="0" indent="0" algn="ctr">
              <a:buNone/>
            </a:pPr>
            <a:r>
              <a:rPr lang="en-US" sz="2800" b="1" kern="1200" dirty="0">
                <a:latin typeface="Arial" charset="0"/>
              </a:rPr>
              <a:t>Please complete the survey below</a:t>
            </a:r>
          </a:p>
          <a:p>
            <a:pPr marL="0" indent="0" algn="ctr">
              <a:buNone/>
            </a:pPr>
            <a:r>
              <a:rPr lang="en-US" sz="2800" b="1" kern="1200" dirty="0">
                <a:latin typeface="Arial" charset="0"/>
              </a:rPr>
              <a:t>in order to provide feedback:</a:t>
            </a:r>
          </a:p>
          <a:p>
            <a:pPr marL="0" indent="0" algn="ctr">
              <a:buNone/>
            </a:pPr>
            <a:endParaRPr lang="en-US" sz="2800" b="1" kern="1200" dirty="0">
              <a:latin typeface="Arial" charset="0"/>
              <a:hlinkClick r:id="rId5"/>
            </a:endParaRPr>
          </a:p>
          <a:p>
            <a:pPr marL="0" indent="0" algn="ctr">
              <a:buNone/>
            </a:pPr>
            <a:r>
              <a:rPr lang="en-US" sz="2800" b="1" kern="1200" dirty="0">
                <a:latin typeface="Arial" charset="0"/>
                <a:hlinkClick r:id="rId5"/>
              </a:rPr>
              <a:t>https://www.surveymonkey.com/r/7M82W35</a:t>
            </a:r>
            <a:endParaRPr lang="en-US" sz="2800" b="1" kern="1200" dirty="0">
              <a:latin typeface="Arial" charset="0"/>
            </a:endParaRPr>
          </a:p>
          <a:p>
            <a:pPr marL="0" indent="0" algn="ctr">
              <a:buNone/>
            </a:pPr>
            <a:endParaRPr lang="en-US" sz="2800" b="1" kern="1200" dirty="0">
              <a:latin typeface="Arial" charset="0"/>
            </a:endParaRPr>
          </a:p>
        </p:txBody>
      </p:sp>
    </p:spTree>
    <p:extLst>
      <p:ext uri="{BB962C8B-B14F-4D97-AF65-F5344CB8AC3E}">
        <p14:creationId xmlns:p14="http://schemas.microsoft.com/office/powerpoint/2010/main" val="2381106173"/>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subTitle" idx="1"/>
          </p:nvPr>
        </p:nvSpPr>
        <p:spPr>
          <a:xfrm>
            <a:off x="4059946" y="2152635"/>
            <a:ext cx="4809743" cy="3573053"/>
          </a:xfrm>
        </p:spPr>
        <p:txBody>
          <a:bodyPr/>
          <a:lstStyle/>
          <a:p>
            <a:pPr algn="l">
              <a:lnSpc>
                <a:spcPct val="80000"/>
              </a:lnSpc>
            </a:pPr>
            <a:r>
              <a:rPr lang="en-US" sz="2000" b="1" dirty="0">
                <a:latin typeface="Arial" charset="0"/>
              </a:rPr>
              <a:t>CDR Maguire:</a:t>
            </a:r>
          </a:p>
          <a:p>
            <a:pPr marL="742950" lvl="1" indent="-285750" algn="l">
              <a:lnSpc>
                <a:spcPct val="80000"/>
              </a:lnSpc>
              <a:buFont typeface="Arial" panose="020B0604020202020204" pitchFamily="34" charset="0"/>
              <a:buChar char="•"/>
            </a:pPr>
            <a:r>
              <a:rPr lang="en-US" sz="1600" b="1" dirty="0">
                <a:latin typeface="Arial" charset="0"/>
              </a:rPr>
              <a:t>Matt Macey, P.E. – Project Manager</a:t>
            </a:r>
          </a:p>
          <a:p>
            <a:pPr marL="742950" lvl="1" indent="-285750" algn="l">
              <a:lnSpc>
                <a:spcPct val="80000"/>
              </a:lnSpc>
              <a:buFont typeface="Arial" panose="020B0604020202020204" pitchFamily="34" charset="0"/>
              <a:buChar char="•"/>
            </a:pPr>
            <a:r>
              <a:rPr lang="en-US" sz="1600" b="1" dirty="0">
                <a:latin typeface="Arial" charset="0"/>
              </a:rPr>
              <a:t>Joe Sasso, P.E. – Roadway Lead</a:t>
            </a:r>
          </a:p>
          <a:p>
            <a:pPr algn="l">
              <a:lnSpc>
                <a:spcPct val="80000"/>
              </a:lnSpc>
            </a:pPr>
            <a:endParaRPr lang="en-US" sz="2000" b="1" dirty="0">
              <a:latin typeface="Arial" charset="0"/>
            </a:endParaRPr>
          </a:p>
          <a:p>
            <a:pPr algn="l">
              <a:lnSpc>
                <a:spcPct val="80000"/>
              </a:lnSpc>
            </a:pPr>
            <a:r>
              <a:rPr lang="en-US" sz="2000" b="1" dirty="0" err="1">
                <a:latin typeface="Arial" charset="0"/>
              </a:rPr>
              <a:t>PennDOT</a:t>
            </a:r>
            <a:r>
              <a:rPr lang="en-US" sz="2000" b="1" dirty="0">
                <a:latin typeface="Arial" charset="0"/>
              </a:rPr>
              <a:t> District 11-0:</a:t>
            </a:r>
          </a:p>
          <a:p>
            <a:pPr marL="742950" lvl="1" indent="-285750" algn="l">
              <a:lnSpc>
                <a:spcPct val="80000"/>
              </a:lnSpc>
              <a:buFont typeface="Arial" panose="020B0604020202020204" pitchFamily="34" charset="0"/>
              <a:buChar char="•"/>
            </a:pPr>
            <a:r>
              <a:rPr lang="en-US" sz="1600" b="1" dirty="0">
                <a:latin typeface="Arial" charset="0"/>
              </a:rPr>
              <a:t>Mark </a:t>
            </a:r>
            <a:r>
              <a:rPr lang="en-US" sz="1600" b="1" dirty="0" err="1">
                <a:latin typeface="Arial" charset="0"/>
              </a:rPr>
              <a:t>Krajcovic</a:t>
            </a:r>
            <a:r>
              <a:rPr lang="en-US" sz="1600" b="1" dirty="0">
                <a:latin typeface="Arial" charset="0"/>
              </a:rPr>
              <a:t>, P.E. – Project Manager</a:t>
            </a:r>
          </a:p>
          <a:p>
            <a:pPr marL="742950" lvl="1" indent="-285750" algn="l">
              <a:lnSpc>
                <a:spcPct val="80000"/>
              </a:lnSpc>
              <a:buFont typeface="Arial" panose="020B0604020202020204" pitchFamily="34" charset="0"/>
              <a:buChar char="•"/>
            </a:pPr>
            <a:r>
              <a:rPr lang="en-US" sz="1600" b="1" dirty="0">
                <a:latin typeface="Arial" charset="0"/>
              </a:rPr>
              <a:t>Mark Young – District Environmental Manager</a:t>
            </a:r>
          </a:p>
          <a:p>
            <a:pPr marL="742950" lvl="1" indent="-285750" algn="l">
              <a:lnSpc>
                <a:spcPct val="80000"/>
              </a:lnSpc>
              <a:buFont typeface="Arial" panose="020B0604020202020204" pitchFamily="34" charset="0"/>
              <a:buChar char="•"/>
            </a:pPr>
            <a:r>
              <a:rPr lang="en-US" sz="1600" b="1" dirty="0">
                <a:latin typeface="Arial" charset="0"/>
              </a:rPr>
              <a:t>Nick </a:t>
            </a:r>
            <a:r>
              <a:rPr lang="en-US" sz="1600" b="1" dirty="0" err="1">
                <a:latin typeface="Arial" charset="0"/>
              </a:rPr>
              <a:t>Krobot</a:t>
            </a:r>
            <a:r>
              <a:rPr lang="en-US" sz="1600" b="1" dirty="0">
                <a:latin typeface="Arial" charset="0"/>
              </a:rPr>
              <a:t>, P.E. - Assistant Environmental Project Manager</a:t>
            </a:r>
          </a:p>
          <a:p>
            <a:pPr marL="742950" lvl="1" indent="-285750" algn="l">
              <a:lnSpc>
                <a:spcPct val="80000"/>
              </a:lnSpc>
              <a:buFont typeface="Arial" panose="020B0604020202020204" pitchFamily="34" charset="0"/>
              <a:buChar char="•"/>
            </a:pPr>
            <a:r>
              <a:rPr lang="en-US" sz="1600" b="1" dirty="0">
                <a:latin typeface="Arial" charset="0"/>
              </a:rPr>
              <a:t>Steve Cowan – District Press Officer</a:t>
            </a:r>
          </a:p>
        </p:txBody>
      </p:sp>
      <p:sp>
        <p:nvSpPr>
          <p:cNvPr id="123909" name="Rectangle 5"/>
          <p:cNvSpPr>
            <a:spLocks noChangeArrowheads="1"/>
          </p:cNvSpPr>
          <p:nvPr/>
        </p:nvSpPr>
        <p:spPr bwMode="auto">
          <a:xfrm>
            <a:off x="1008073" y="0"/>
            <a:ext cx="8135937" cy="1633538"/>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Project Team</a:t>
            </a:r>
          </a:p>
        </p:txBody>
      </p:sp>
      <p:sp>
        <p:nvSpPr>
          <p:cNvPr id="123911" name="Line 7"/>
          <p:cNvSpPr>
            <a:spLocks noChangeShapeType="1"/>
          </p:cNvSpPr>
          <p:nvPr/>
        </p:nvSpPr>
        <p:spPr bwMode="auto">
          <a:xfrm>
            <a:off x="1016000" y="1616075"/>
            <a:ext cx="8128000" cy="31750"/>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805" y="2207884"/>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pic>
        <p:nvPicPr>
          <p:cNvPr id="17" name="Picture 264" descr="2008PennDOTLogoColor"/>
          <p:cNvPicPr>
            <a:picLocks noChangeAspect="1" noChangeArrowheads="1"/>
          </p:cNvPicPr>
          <p:nvPr/>
        </p:nvPicPr>
        <p:blipFill>
          <a:blip r:embed="rId4">
            <a:extLst>
              <a:ext uri="{28A0092B-C50C-407E-A947-70E740481C1C}">
                <a14:useLocalDpi xmlns:a14="http://schemas.microsoft.com/office/drawing/2010/main" val="0"/>
              </a:ext>
            </a:extLst>
          </a:blip>
          <a:srcRect l="3006" r="-4832"/>
          <a:stretch>
            <a:fillRect/>
          </a:stretch>
        </p:blipFill>
        <p:spPr bwMode="auto">
          <a:xfrm>
            <a:off x="1501468" y="3327522"/>
            <a:ext cx="2141537" cy="5000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ctangle 4"/>
          <p:cNvSpPr txBox="1">
            <a:spLocks noChangeArrowheads="1"/>
          </p:cNvSpPr>
          <p:nvPr/>
        </p:nvSpPr>
        <p:spPr bwMode="auto">
          <a:xfrm>
            <a:off x="1308445" y="5177715"/>
            <a:ext cx="7527056" cy="1111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eaLnBrk="0" fontAlgn="base" hangingPunct="0">
              <a:spcBef>
                <a:spcPct val="20000"/>
              </a:spcBef>
              <a:spcAft>
                <a:spcPct val="0"/>
              </a:spcAft>
              <a:buNone/>
              <a:defRPr sz="2000">
                <a:solidFill>
                  <a:schemeClr val="tx1"/>
                </a:solidFill>
                <a:latin typeface="+mn-lt"/>
              </a:defRPr>
            </a:lvl6pPr>
            <a:lvl7pPr marL="2743200" indent="0" algn="ctr" rtl="0" eaLnBrk="0" fontAlgn="base" hangingPunct="0">
              <a:spcBef>
                <a:spcPct val="20000"/>
              </a:spcBef>
              <a:spcAft>
                <a:spcPct val="0"/>
              </a:spcAft>
              <a:buNone/>
              <a:defRPr sz="2000">
                <a:solidFill>
                  <a:schemeClr val="tx1"/>
                </a:solidFill>
                <a:latin typeface="+mn-lt"/>
              </a:defRPr>
            </a:lvl7pPr>
            <a:lvl8pPr marL="3200400" indent="0" algn="ctr" rtl="0" eaLnBrk="0" fontAlgn="base" hangingPunct="0">
              <a:spcBef>
                <a:spcPct val="20000"/>
              </a:spcBef>
              <a:spcAft>
                <a:spcPct val="0"/>
              </a:spcAft>
              <a:buNone/>
              <a:defRPr sz="2000">
                <a:solidFill>
                  <a:schemeClr val="tx1"/>
                </a:solidFill>
                <a:latin typeface="+mn-lt"/>
              </a:defRPr>
            </a:lvl8pPr>
            <a:lvl9pPr marL="3657600" indent="0" algn="ctr" rtl="0" eaLnBrk="0" fontAlgn="base" hangingPunct="0">
              <a:spcBef>
                <a:spcPct val="20000"/>
              </a:spcBef>
              <a:spcAft>
                <a:spcPct val="0"/>
              </a:spcAft>
              <a:buNone/>
              <a:defRPr sz="2000">
                <a:solidFill>
                  <a:schemeClr val="tx1"/>
                </a:solidFill>
                <a:latin typeface="+mn-lt"/>
              </a:defRPr>
            </a:lvl9pPr>
          </a:lstStyle>
          <a:p>
            <a:pPr>
              <a:lnSpc>
                <a:spcPct val="80000"/>
              </a:lnSpc>
            </a:pPr>
            <a:r>
              <a:rPr lang="en-US" sz="2000" b="1" kern="0" dirty="0">
                <a:latin typeface="Arial" charset="0"/>
              </a:rPr>
              <a:t>Direct questions to Mark </a:t>
            </a:r>
            <a:r>
              <a:rPr lang="en-US" sz="2000" b="1" kern="0" dirty="0" err="1">
                <a:latin typeface="Arial" charset="0"/>
              </a:rPr>
              <a:t>Krajcovic</a:t>
            </a:r>
            <a:r>
              <a:rPr lang="en-US" sz="2000" b="1" kern="0" dirty="0">
                <a:latin typeface="Arial" charset="0"/>
              </a:rPr>
              <a:t>, P.E. at</a:t>
            </a:r>
          </a:p>
          <a:p>
            <a:pPr>
              <a:lnSpc>
                <a:spcPct val="80000"/>
              </a:lnSpc>
            </a:pPr>
            <a:r>
              <a:rPr lang="en-US" sz="2000" b="1" kern="0" dirty="0">
                <a:latin typeface="Arial" charset="0"/>
              </a:rPr>
              <a:t>412-429-2812</a:t>
            </a:r>
          </a:p>
          <a:p>
            <a:pPr>
              <a:lnSpc>
                <a:spcPct val="80000"/>
              </a:lnSpc>
            </a:pPr>
            <a:r>
              <a:rPr lang="en-US" sz="2000" b="1" kern="0" dirty="0">
                <a:latin typeface="Arial" charset="0"/>
              </a:rPr>
              <a:t>mkrajcovic@pa.gov</a:t>
            </a:r>
          </a:p>
        </p:txBody>
      </p:sp>
      <p:sp>
        <p:nvSpPr>
          <p:cNvPr id="2" name="Rectangle 1"/>
          <p:cNvSpPr/>
          <p:nvPr/>
        </p:nvSpPr>
        <p:spPr>
          <a:xfrm>
            <a:off x="2359313" y="6162636"/>
            <a:ext cx="5505033" cy="323165"/>
          </a:xfrm>
          <a:prstGeom prst="rect">
            <a:avLst/>
          </a:prstGeom>
        </p:spPr>
        <p:txBody>
          <a:bodyPr wrap="none">
            <a:spAutoFit/>
          </a:bodyPr>
          <a:lstStyle/>
          <a:p>
            <a:pPr>
              <a:buNone/>
            </a:pPr>
            <a:r>
              <a:rPr lang="en-US" sz="1500" b="1" dirty="0">
                <a:solidFill>
                  <a:srgbClr val="FF0000"/>
                </a:solidFill>
              </a:rPr>
              <a:t>Please complete the survey at the end of the presentation.</a:t>
            </a:r>
          </a:p>
        </p:txBody>
      </p:sp>
    </p:spTree>
    <p:extLst>
      <p:ext uri="{BB962C8B-B14F-4D97-AF65-F5344CB8AC3E}">
        <p14:creationId xmlns:p14="http://schemas.microsoft.com/office/powerpoint/2010/main" val="114923433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Project Description</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sp>
        <p:nvSpPr>
          <p:cNvPr id="11"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PROJECT DESCRIPTION</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4" name="Content Placeholder 3"/>
          <p:cNvSpPr>
            <a:spLocks noGrp="1"/>
          </p:cNvSpPr>
          <p:nvPr>
            <p:ph idx="1"/>
          </p:nvPr>
        </p:nvSpPr>
        <p:spPr>
          <a:xfrm>
            <a:off x="1438275" y="1090734"/>
            <a:ext cx="3724275" cy="4720405"/>
          </a:xfrm>
        </p:spPr>
        <p:txBody>
          <a:bodyPr/>
          <a:lstStyle/>
          <a:p>
            <a:pPr marL="0" indent="0">
              <a:buNone/>
            </a:pPr>
            <a:r>
              <a:rPr lang="en-US" sz="1900" b="1" kern="1200" dirty="0">
                <a:latin typeface="Arial" charset="0"/>
              </a:rPr>
              <a:t>The purpose of the project is to maintain safe and reliable crossings of Ardmore Boulevard over Falls Run.  The scope of work for the project is to replace the existing culverts with new concrete box culverts.</a:t>
            </a:r>
          </a:p>
          <a:p>
            <a:pPr marL="0" indent="0">
              <a:buNone/>
            </a:pPr>
            <a:endParaRPr lang="en-US" sz="1900" b="1" kern="1200" dirty="0">
              <a:latin typeface="Arial" charset="0"/>
            </a:endParaRPr>
          </a:p>
          <a:p>
            <a:pPr marL="0" indent="0">
              <a:buNone/>
            </a:pPr>
            <a:r>
              <a:rPr lang="en-US" sz="1900" b="1" kern="1200" dirty="0">
                <a:latin typeface="Arial" charset="0"/>
              </a:rPr>
              <a:t>The purpose of this presentation is to introduce the project to the public and gather feedback of the proposed park impacts for Section A31.</a:t>
            </a:r>
          </a:p>
          <a:p>
            <a:pPr marL="0" indent="0">
              <a:buNone/>
            </a:pPr>
            <a:endParaRPr lang="en-US" sz="1900" b="1" kern="1200" dirty="0">
              <a:latin typeface="Arial" charset="0"/>
            </a:endParaRPr>
          </a:p>
          <a:p>
            <a:pPr marL="0" indent="0">
              <a:buNone/>
            </a:pPr>
            <a:endParaRPr lang="en-US" sz="1900" b="1" kern="1200" dirty="0">
              <a:latin typeface="Arial" charset="0"/>
            </a:endParaRPr>
          </a:p>
        </p:txBody>
      </p:sp>
      <p:pic>
        <p:nvPicPr>
          <p:cNvPr id="14" name="Picture 13"/>
          <p:cNvPicPr>
            <a:picLocks noChangeAspect="1"/>
          </p:cNvPicPr>
          <p:nvPr/>
        </p:nvPicPr>
        <p:blipFill>
          <a:blip r:embed="rId5"/>
          <a:stretch>
            <a:fillRect/>
          </a:stretch>
        </p:blipFill>
        <p:spPr>
          <a:xfrm>
            <a:off x="5426042" y="1529763"/>
            <a:ext cx="2743200" cy="1541158"/>
          </a:xfrm>
          <a:prstGeom prst="rect">
            <a:avLst/>
          </a:prstGeom>
        </p:spPr>
      </p:pic>
      <p:pic>
        <p:nvPicPr>
          <p:cNvPr id="2" name="Picture 1"/>
          <p:cNvPicPr>
            <a:picLocks noChangeAspect="1"/>
          </p:cNvPicPr>
          <p:nvPr/>
        </p:nvPicPr>
        <p:blipFill rotWithShape="1">
          <a:blip r:embed="rId6"/>
          <a:srcRect t="5592" b="5914"/>
          <a:stretch/>
        </p:blipFill>
        <p:spPr>
          <a:xfrm>
            <a:off x="5434588" y="3760153"/>
            <a:ext cx="2743200" cy="1845891"/>
          </a:xfrm>
          <a:prstGeom prst="rect">
            <a:avLst/>
          </a:prstGeom>
        </p:spPr>
      </p:pic>
      <p:sp>
        <p:nvSpPr>
          <p:cNvPr id="16" name="Content Placeholder 3"/>
          <p:cNvSpPr txBox="1">
            <a:spLocks/>
          </p:cNvSpPr>
          <p:nvPr/>
        </p:nvSpPr>
        <p:spPr bwMode="auto">
          <a:xfrm rot="16200000">
            <a:off x="7816510" y="1993174"/>
            <a:ext cx="1384848" cy="61433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US" sz="1400" b="1" kern="1200" dirty="0">
                <a:latin typeface="Arial" charset="0"/>
              </a:rPr>
              <a:t>SR 30</a:t>
            </a:r>
          </a:p>
          <a:p>
            <a:pPr marL="0" indent="0" algn="ctr">
              <a:buFontTx/>
              <a:buNone/>
            </a:pPr>
            <a:r>
              <a:rPr lang="en-US" sz="1400" b="1" dirty="0">
                <a:latin typeface="Arial" charset="0"/>
              </a:rPr>
              <a:t>Section A31</a:t>
            </a:r>
            <a:endParaRPr lang="en-US" sz="1400" b="1" kern="1200" dirty="0">
              <a:latin typeface="Arial" charset="0"/>
            </a:endParaRPr>
          </a:p>
        </p:txBody>
      </p:sp>
      <p:sp>
        <p:nvSpPr>
          <p:cNvPr id="17" name="Content Placeholder 3"/>
          <p:cNvSpPr txBox="1">
            <a:spLocks/>
          </p:cNvSpPr>
          <p:nvPr/>
        </p:nvSpPr>
        <p:spPr bwMode="auto">
          <a:xfrm rot="16200000">
            <a:off x="7833601" y="4370631"/>
            <a:ext cx="1384848" cy="61433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FontTx/>
              <a:buNone/>
            </a:pPr>
            <a:r>
              <a:rPr lang="en-US" sz="1400" b="1" kern="1200" dirty="0">
                <a:latin typeface="Arial" charset="0"/>
              </a:rPr>
              <a:t>SR 30</a:t>
            </a:r>
          </a:p>
          <a:p>
            <a:pPr marL="0" indent="0" algn="ctr">
              <a:buFontTx/>
              <a:buNone/>
            </a:pPr>
            <a:r>
              <a:rPr lang="en-US" sz="1400" b="1" dirty="0">
                <a:latin typeface="Arial" charset="0"/>
              </a:rPr>
              <a:t>Section A32</a:t>
            </a:r>
            <a:endParaRPr lang="en-US" sz="1400" b="1" kern="1200" dirty="0">
              <a:latin typeface="Arial" charset="0"/>
            </a:endParaRPr>
          </a:p>
        </p:txBody>
      </p:sp>
    </p:spTree>
    <p:extLst>
      <p:ext uri="{BB962C8B-B14F-4D97-AF65-F5344CB8AC3E}">
        <p14:creationId xmlns:p14="http://schemas.microsoft.com/office/powerpoint/2010/main" val="1804169314"/>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Project Location &amp; Schedule</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sp>
        <p:nvSpPr>
          <p:cNvPr id="11"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PROJECT LOCATION</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4" name="Content Placeholder 3"/>
          <p:cNvSpPr>
            <a:spLocks noGrp="1"/>
          </p:cNvSpPr>
          <p:nvPr>
            <p:ph idx="1"/>
          </p:nvPr>
        </p:nvSpPr>
        <p:spPr>
          <a:xfrm>
            <a:off x="1151796" y="4238730"/>
            <a:ext cx="7759566" cy="1789836"/>
          </a:xfrm>
        </p:spPr>
        <p:txBody>
          <a:bodyPr/>
          <a:lstStyle/>
          <a:p>
            <a:pPr marL="0" indent="0">
              <a:buNone/>
            </a:pPr>
            <a:r>
              <a:rPr lang="en-US" sz="1900" b="1" kern="1200" dirty="0">
                <a:latin typeface="Arial" charset="0"/>
              </a:rPr>
              <a:t>This project will be completed in 2 phases. SR 30 will not be detoured and the project will take approximately 9 weeks to complete</a:t>
            </a:r>
          </a:p>
          <a:p>
            <a:pPr lvl="1"/>
            <a:r>
              <a:rPr lang="en-US" sz="1500" b="1" kern="1200" dirty="0">
                <a:latin typeface="Arial" charset="0"/>
              </a:rPr>
              <a:t>4 weeks for Phase 1 (A31 culvert)</a:t>
            </a:r>
          </a:p>
          <a:p>
            <a:pPr lvl="1"/>
            <a:r>
              <a:rPr lang="en-US" sz="1500" b="1" kern="1200" dirty="0">
                <a:latin typeface="Arial" charset="0"/>
              </a:rPr>
              <a:t>5 weeks for Phase 2 (A32 culvert)</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28735" b="7703"/>
          <a:stretch/>
        </p:blipFill>
        <p:spPr>
          <a:xfrm>
            <a:off x="1151796" y="1128044"/>
            <a:ext cx="7821288" cy="3039993"/>
          </a:xfrm>
          <a:prstGeom prst="rect">
            <a:avLst/>
          </a:prstGeom>
        </p:spPr>
      </p:pic>
      <p:cxnSp>
        <p:nvCxnSpPr>
          <p:cNvPr id="17" name="Straight Arrow Connector 16"/>
          <p:cNvCxnSpPr/>
          <p:nvPr/>
        </p:nvCxnSpPr>
        <p:spPr bwMode="auto">
          <a:xfrm flipV="1">
            <a:off x="5670014" y="3068191"/>
            <a:ext cx="398277" cy="493505"/>
          </a:xfrm>
          <a:prstGeom prst="straightConnector1">
            <a:avLst/>
          </a:prstGeom>
          <a:solidFill>
            <a:schemeClr val="bg1"/>
          </a:solidFill>
          <a:ln w="38100" cap="flat" cmpd="sng" algn="ctr">
            <a:solidFill>
              <a:schemeClr val="tx1"/>
            </a:solidFill>
            <a:prstDash val="solid"/>
            <a:round/>
            <a:headEnd type="none" w="med" len="med"/>
            <a:tailEnd type="triangle"/>
          </a:ln>
          <a:effectLst/>
        </p:spPr>
      </p:cxnSp>
      <p:sp>
        <p:nvSpPr>
          <p:cNvPr id="16" name="TextBox 15"/>
          <p:cNvSpPr txBox="1"/>
          <p:nvPr/>
        </p:nvSpPr>
        <p:spPr>
          <a:xfrm>
            <a:off x="5278916" y="3532320"/>
            <a:ext cx="411480" cy="246221"/>
          </a:xfrm>
          <a:prstGeom prst="rect">
            <a:avLst/>
          </a:prstGeom>
          <a:solidFill>
            <a:schemeClr val="bg1"/>
          </a:solidFill>
          <a:ln>
            <a:solidFill>
              <a:schemeClr val="tx1"/>
            </a:solidFill>
          </a:ln>
        </p:spPr>
        <p:txBody>
          <a:bodyPr wrap="square" rtlCol="0">
            <a:spAutoFit/>
          </a:bodyPr>
          <a:lstStyle/>
          <a:p>
            <a:pPr>
              <a:buNone/>
            </a:pPr>
            <a:r>
              <a:rPr lang="en-US" dirty="0"/>
              <a:t>A31</a:t>
            </a:r>
          </a:p>
        </p:txBody>
      </p:sp>
      <p:cxnSp>
        <p:nvCxnSpPr>
          <p:cNvPr id="15" name="Straight Arrow Connector 14"/>
          <p:cNvCxnSpPr>
            <a:stCxn id="18" idx="1"/>
          </p:cNvCxnSpPr>
          <p:nvPr/>
        </p:nvCxnSpPr>
        <p:spPr bwMode="auto">
          <a:xfrm flipH="1">
            <a:off x="6258237" y="3089507"/>
            <a:ext cx="731474" cy="110304"/>
          </a:xfrm>
          <a:prstGeom prst="straightConnector1">
            <a:avLst/>
          </a:prstGeom>
          <a:solidFill>
            <a:schemeClr val="bg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6989711" y="2966396"/>
            <a:ext cx="411480" cy="246221"/>
          </a:xfrm>
          <a:prstGeom prst="rect">
            <a:avLst/>
          </a:prstGeom>
          <a:solidFill>
            <a:schemeClr val="bg1"/>
          </a:solidFill>
          <a:ln>
            <a:solidFill>
              <a:schemeClr val="tx1"/>
            </a:solidFill>
          </a:ln>
        </p:spPr>
        <p:txBody>
          <a:bodyPr wrap="square" rtlCol="0">
            <a:spAutoFit/>
          </a:bodyPr>
          <a:lstStyle/>
          <a:p>
            <a:pPr>
              <a:buNone/>
            </a:pPr>
            <a:r>
              <a:rPr lang="en-US" dirty="0"/>
              <a:t>A32</a:t>
            </a:r>
          </a:p>
        </p:txBody>
      </p:sp>
    </p:spTree>
    <p:extLst>
      <p:ext uri="{BB962C8B-B14F-4D97-AF65-F5344CB8AC3E}">
        <p14:creationId xmlns:p14="http://schemas.microsoft.com/office/powerpoint/2010/main" val="1557476893"/>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SR 30, Section A31</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sp>
        <p:nvSpPr>
          <p:cNvPr id="11"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PROJECT DESCRIPTION &amp; LOCATION</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4" name="Content Placeholder 3"/>
          <p:cNvSpPr>
            <a:spLocks noGrp="1"/>
          </p:cNvSpPr>
          <p:nvPr>
            <p:ph idx="1"/>
          </p:nvPr>
        </p:nvSpPr>
        <p:spPr>
          <a:xfrm>
            <a:off x="1151793" y="1212019"/>
            <a:ext cx="4101970" cy="2488310"/>
          </a:xfrm>
        </p:spPr>
        <p:txBody>
          <a:bodyPr/>
          <a:lstStyle/>
          <a:p>
            <a:r>
              <a:rPr lang="en-US" sz="1900" b="1" kern="1200" dirty="0">
                <a:latin typeface="Arial" charset="0"/>
              </a:rPr>
              <a:t>Existing culvert:</a:t>
            </a:r>
          </a:p>
          <a:p>
            <a:pPr lvl="1"/>
            <a:r>
              <a:rPr lang="en-US" sz="1900" b="1" kern="1200" dirty="0">
                <a:latin typeface="Arial" charset="0"/>
              </a:rPr>
              <a:t>Normal (perpendicular) span of 12-ft</a:t>
            </a:r>
          </a:p>
          <a:p>
            <a:r>
              <a:rPr lang="en-US" sz="1900" b="1" kern="1200" dirty="0">
                <a:latin typeface="Arial" charset="0"/>
              </a:rPr>
              <a:t>Will be replaced with:</a:t>
            </a:r>
          </a:p>
          <a:p>
            <a:pPr lvl="1"/>
            <a:r>
              <a:rPr lang="en-US" sz="1900" b="1" kern="1200" dirty="0">
                <a:latin typeface="Arial" charset="0"/>
              </a:rPr>
              <a:t>Reinforced concrete box culvert</a:t>
            </a:r>
          </a:p>
          <a:p>
            <a:pPr lvl="1"/>
            <a:r>
              <a:rPr lang="en-US" sz="1900" b="1" kern="1200" dirty="0">
                <a:latin typeface="Arial" charset="0"/>
              </a:rPr>
              <a:t>14-ft wide x 10-ft high</a:t>
            </a:r>
          </a:p>
          <a:p>
            <a:endParaRPr lang="en-US" sz="1900" b="1" kern="1200" dirty="0">
              <a:latin typeface="Arial" charset="0"/>
            </a:endParaRPr>
          </a:p>
        </p:txBody>
      </p:sp>
      <p:sp>
        <p:nvSpPr>
          <p:cNvPr id="14" name="Content Placeholder 3"/>
          <p:cNvSpPr txBox="1">
            <a:spLocks/>
          </p:cNvSpPr>
          <p:nvPr/>
        </p:nvSpPr>
        <p:spPr bwMode="auto">
          <a:xfrm>
            <a:off x="5253763" y="4075409"/>
            <a:ext cx="3657600" cy="16395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1900" b="1" dirty="0">
                <a:latin typeface="Arial" charset="0"/>
              </a:rPr>
              <a:t>A31 project limits:</a:t>
            </a:r>
          </a:p>
          <a:p>
            <a:pPr lvl="1"/>
            <a:r>
              <a:rPr lang="en-US" sz="1900" b="1" dirty="0">
                <a:latin typeface="Arial" charset="0"/>
              </a:rPr>
              <a:t>700-feet to the west</a:t>
            </a:r>
          </a:p>
          <a:p>
            <a:pPr lvl="1"/>
            <a:r>
              <a:rPr lang="en-US" sz="1900" b="1" dirty="0">
                <a:latin typeface="Arial" charset="0"/>
              </a:rPr>
              <a:t>800-feet to the east</a:t>
            </a:r>
          </a:p>
          <a:p>
            <a:r>
              <a:rPr lang="en-US" sz="1900" b="1" dirty="0">
                <a:latin typeface="Arial" charset="0"/>
              </a:rPr>
              <a:t>Total project length of approximately 0.284-miles. </a:t>
            </a:r>
          </a:p>
        </p:txBody>
      </p:sp>
      <p:pic>
        <p:nvPicPr>
          <p:cNvPr id="15" name="Picture 14"/>
          <p:cNvPicPr>
            <a:picLocks noChangeAspect="1"/>
          </p:cNvPicPr>
          <p:nvPr/>
        </p:nvPicPr>
        <p:blipFill rotWithShape="1">
          <a:blip r:embed="rId5"/>
          <a:srcRect l="18699"/>
          <a:stretch/>
        </p:blipFill>
        <p:spPr>
          <a:xfrm>
            <a:off x="5271805" y="1212019"/>
            <a:ext cx="3606326" cy="2492072"/>
          </a:xfrm>
          <a:prstGeom prst="rect">
            <a:avLst/>
          </a:prstGeom>
        </p:spPr>
      </p:pic>
      <p:pic>
        <p:nvPicPr>
          <p:cNvPr id="2" name="Picture 1"/>
          <p:cNvPicPr>
            <a:picLocks noChangeAspect="1"/>
          </p:cNvPicPr>
          <p:nvPr/>
        </p:nvPicPr>
        <p:blipFill rotWithShape="1">
          <a:blip r:embed="rId6"/>
          <a:srcRect t="11520"/>
          <a:stretch/>
        </p:blipFill>
        <p:spPr>
          <a:xfrm>
            <a:off x="1268428" y="3981450"/>
            <a:ext cx="3657600" cy="1921342"/>
          </a:xfrm>
          <a:prstGeom prst="rect">
            <a:avLst/>
          </a:prstGeom>
        </p:spPr>
      </p:pic>
      <p:cxnSp>
        <p:nvCxnSpPr>
          <p:cNvPr id="16" name="Straight Arrow Connector 15"/>
          <p:cNvCxnSpPr/>
          <p:nvPr/>
        </p:nvCxnSpPr>
        <p:spPr bwMode="auto">
          <a:xfrm flipV="1">
            <a:off x="2537271" y="4782865"/>
            <a:ext cx="398277" cy="493505"/>
          </a:xfrm>
          <a:prstGeom prst="straightConnector1">
            <a:avLst/>
          </a:prstGeom>
          <a:solidFill>
            <a:schemeClr val="bg1"/>
          </a:solidFill>
          <a:ln w="38100" cap="flat" cmpd="sng" algn="ctr">
            <a:solidFill>
              <a:schemeClr val="bg1"/>
            </a:solidFill>
            <a:prstDash val="solid"/>
            <a:round/>
            <a:headEnd type="none" w="med" len="med"/>
            <a:tailEnd type="triangle"/>
          </a:ln>
          <a:effectLst/>
        </p:spPr>
      </p:cxnSp>
      <p:sp>
        <p:nvSpPr>
          <p:cNvPr id="17" name="TextBox 16"/>
          <p:cNvSpPr txBox="1"/>
          <p:nvPr/>
        </p:nvSpPr>
        <p:spPr>
          <a:xfrm>
            <a:off x="2146173" y="5246994"/>
            <a:ext cx="411480" cy="246221"/>
          </a:xfrm>
          <a:prstGeom prst="rect">
            <a:avLst/>
          </a:prstGeom>
          <a:solidFill>
            <a:schemeClr val="bg1"/>
          </a:solidFill>
          <a:ln>
            <a:solidFill>
              <a:schemeClr val="tx1"/>
            </a:solidFill>
          </a:ln>
        </p:spPr>
        <p:txBody>
          <a:bodyPr wrap="square" rtlCol="0">
            <a:spAutoFit/>
          </a:bodyPr>
          <a:lstStyle/>
          <a:p>
            <a:pPr>
              <a:buNone/>
            </a:pPr>
            <a:r>
              <a:rPr lang="en-US" dirty="0"/>
              <a:t>A31</a:t>
            </a:r>
          </a:p>
        </p:txBody>
      </p:sp>
    </p:spTree>
    <p:extLst>
      <p:ext uri="{BB962C8B-B14F-4D97-AF65-F5344CB8AC3E}">
        <p14:creationId xmlns:p14="http://schemas.microsoft.com/office/powerpoint/2010/main" val="672736023"/>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SR 30, Section A31</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sp>
        <p:nvSpPr>
          <p:cNvPr id="11"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PROJECT IMPACTS</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4" name="Content Placeholder 3"/>
          <p:cNvSpPr>
            <a:spLocks noGrp="1"/>
          </p:cNvSpPr>
          <p:nvPr>
            <p:ph idx="1"/>
          </p:nvPr>
        </p:nvSpPr>
        <p:spPr>
          <a:xfrm>
            <a:off x="1151792" y="1039459"/>
            <a:ext cx="7759569" cy="4908668"/>
          </a:xfrm>
        </p:spPr>
        <p:txBody>
          <a:bodyPr/>
          <a:lstStyle/>
          <a:p>
            <a:r>
              <a:rPr lang="en-US" sz="1800" b="1" kern="1200" dirty="0">
                <a:latin typeface="Arial" charset="0"/>
              </a:rPr>
              <a:t>The project will take approximately 4 weeks to complete. </a:t>
            </a:r>
          </a:p>
          <a:p>
            <a:r>
              <a:rPr lang="en-US" sz="1800" b="1" kern="1200" dirty="0">
                <a:latin typeface="Arial" charset="0"/>
              </a:rPr>
              <a:t>SR 30 will not be closed and detoured.</a:t>
            </a:r>
          </a:p>
          <a:p>
            <a:pPr lvl="1"/>
            <a:r>
              <a:rPr lang="en-US" sz="1800" b="1" kern="1200" dirty="0">
                <a:latin typeface="Arial" charset="0"/>
              </a:rPr>
              <a:t>Work will be completed on half of the road at one time.</a:t>
            </a:r>
          </a:p>
          <a:p>
            <a:pPr lvl="1"/>
            <a:r>
              <a:rPr lang="en-US" sz="1800" b="1" kern="1200" dirty="0">
                <a:latin typeface="Arial" charset="0"/>
              </a:rPr>
              <a:t>Traffic patterns will be as shown on the next slide.</a:t>
            </a:r>
          </a:p>
          <a:p>
            <a:r>
              <a:rPr lang="en-US" sz="1800" b="1" kern="1200" dirty="0">
                <a:latin typeface="Arial" charset="0"/>
              </a:rPr>
              <a:t>Forest Hills Park impacts will be minimal and only occur in the area directly adjacent to the culvert. In addition, there will be no impacts to the baseball field or any other park amenities.</a:t>
            </a:r>
          </a:p>
          <a:p>
            <a:pPr lvl="1"/>
            <a:endParaRPr lang="en-US" sz="1800" b="1" kern="1200" dirty="0">
              <a:latin typeface="Arial" charset="0"/>
            </a:endParaRPr>
          </a:p>
        </p:txBody>
      </p:sp>
      <p:pic>
        <p:nvPicPr>
          <p:cNvPr id="18" name="Picture 17"/>
          <p:cNvPicPr>
            <a:picLocks noChangeAspect="1"/>
          </p:cNvPicPr>
          <p:nvPr/>
        </p:nvPicPr>
        <p:blipFill rotWithShape="1">
          <a:blip r:embed="rId5"/>
          <a:srcRect t="15739" b="5677"/>
          <a:stretch/>
        </p:blipFill>
        <p:spPr>
          <a:xfrm>
            <a:off x="1685886" y="3257550"/>
            <a:ext cx="6972339" cy="2771775"/>
          </a:xfrm>
          <a:prstGeom prst="rect">
            <a:avLst/>
          </a:prstGeom>
        </p:spPr>
      </p:pic>
      <p:pic>
        <p:nvPicPr>
          <p:cNvPr id="19" name="Picture 18"/>
          <p:cNvPicPr>
            <a:picLocks noChangeAspect="1"/>
          </p:cNvPicPr>
          <p:nvPr/>
        </p:nvPicPr>
        <p:blipFill>
          <a:blip r:embed="rId6"/>
          <a:stretch>
            <a:fillRect/>
          </a:stretch>
        </p:blipFill>
        <p:spPr>
          <a:xfrm>
            <a:off x="1082216" y="3255668"/>
            <a:ext cx="578895" cy="400050"/>
          </a:xfrm>
          <a:prstGeom prst="rect">
            <a:avLst/>
          </a:prstGeom>
        </p:spPr>
      </p:pic>
      <p:pic>
        <p:nvPicPr>
          <p:cNvPr id="20" name="Picture 19"/>
          <p:cNvPicPr>
            <a:picLocks noChangeAspect="1"/>
          </p:cNvPicPr>
          <p:nvPr/>
        </p:nvPicPr>
        <p:blipFill>
          <a:blip r:embed="rId7"/>
          <a:stretch>
            <a:fillRect/>
          </a:stretch>
        </p:blipFill>
        <p:spPr>
          <a:xfrm>
            <a:off x="7243073" y="3618965"/>
            <a:ext cx="1415152" cy="2410360"/>
          </a:xfrm>
          <a:prstGeom prst="rect">
            <a:avLst/>
          </a:prstGeom>
        </p:spPr>
      </p:pic>
      <p:pic>
        <p:nvPicPr>
          <p:cNvPr id="22" name="Picture 21"/>
          <p:cNvPicPr>
            <a:picLocks noChangeAspect="1"/>
          </p:cNvPicPr>
          <p:nvPr/>
        </p:nvPicPr>
        <p:blipFill>
          <a:blip r:embed="rId8"/>
          <a:stretch>
            <a:fillRect/>
          </a:stretch>
        </p:blipFill>
        <p:spPr>
          <a:xfrm>
            <a:off x="1685887" y="4100014"/>
            <a:ext cx="1571664" cy="1967534"/>
          </a:xfrm>
          <a:prstGeom prst="rect">
            <a:avLst/>
          </a:prstGeom>
        </p:spPr>
      </p:pic>
    </p:spTree>
    <p:extLst>
      <p:ext uri="{BB962C8B-B14F-4D97-AF65-F5344CB8AC3E}">
        <p14:creationId xmlns:p14="http://schemas.microsoft.com/office/powerpoint/2010/main" val="2329835735"/>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SR 30, Section A31</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sp>
        <p:nvSpPr>
          <p:cNvPr id="11"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TRAFFIC CONTROL</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3" name="Rectangle 2"/>
          <p:cNvSpPr/>
          <p:nvPr/>
        </p:nvSpPr>
        <p:spPr>
          <a:xfrm>
            <a:off x="3869724" y="3294348"/>
            <a:ext cx="1404552" cy="269304"/>
          </a:xfrm>
          <a:prstGeom prst="rect">
            <a:avLst/>
          </a:prstGeom>
        </p:spPr>
        <p:txBody>
          <a:bodyPr wrap="none">
            <a:spAutoFit/>
          </a:bodyPr>
          <a:lstStyle/>
          <a:p>
            <a:pPr>
              <a:lnSpc>
                <a:spcPct val="115000"/>
              </a:lnSpc>
              <a:spcBef>
                <a:spcPts val="0"/>
              </a:spcBef>
              <a:spcAft>
                <a:spcPts val="1000"/>
              </a:spcAft>
              <a:buNone/>
            </a:pPr>
            <a: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t>TRAFFIC CONTROL</a:t>
            </a:r>
            <a:endParaRPr lang="en-US" b="1"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614" t="16024" r="2489" b="3322"/>
          <a:stretch/>
        </p:blipFill>
        <p:spPr>
          <a:xfrm>
            <a:off x="1220936" y="1278787"/>
            <a:ext cx="7711710" cy="4240226"/>
          </a:xfrm>
          <a:prstGeom prst="rect">
            <a:avLst/>
          </a:prstGeom>
        </p:spPr>
      </p:pic>
    </p:spTree>
    <p:extLst>
      <p:ext uri="{BB962C8B-B14F-4D97-AF65-F5344CB8AC3E}">
        <p14:creationId xmlns:p14="http://schemas.microsoft.com/office/powerpoint/2010/main" val="830689293"/>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SR 30, Section A32</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sp>
        <p:nvSpPr>
          <p:cNvPr id="11"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PROJECT DESCRIPTION &amp; LOCATION</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4" name="Content Placeholder 3"/>
          <p:cNvSpPr>
            <a:spLocks noGrp="1"/>
          </p:cNvSpPr>
          <p:nvPr>
            <p:ph idx="1"/>
          </p:nvPr>
        </p:nvSpPr>
        <p:spPr>
          <a:xfrm>
            <a:off x="1151793" y="1090735"/>
            <a:ext cx="4101970" cy="2609594"/>
          </a:xfrm>
        </p:spPr>
        <p:txBody>
          <a:bodyPr/>
          <a:lstStyle/>
          <a:p>
            <a:r>
              <a:rPr lang="en-US" sz="1900" b="1" kern="1200" dirty="0">
                <a:latin typeface="Arial" charset="0"/>
              </a:rPr>
              <a:t>Existing culvert:</a:t>
            </a:r>
          </a:p>
          <a:p>
            <a:pPr lvl="1"/>
            <a:r>
              <a:rPr lang="en-US" sz="1900" b="1" kern="1200" dirty="0">
                <a:latin typeface="Arial" charset="0"/>
              </a:rPr>
              <a:t>Clear span of 8-ft</a:t>
            </a:r>
          </a:p>
          <a:p>
            <a:r>
              <a:rPr lang="en-US" sz="1900" b="1" kern="1200" dirty="0">
                <a:latin typeface="Arial" charset="0"/>
              </a:rPr>
              <a:t>Will be replaced with:</a:t>
            </a:r>
          </a:p>
          <a:p>
            <a:pPr lvl="1"/>
            <a:r>
              <a:rPr lang="en-US" sz="1900" b="1" kern="1200" dirty="0">
                <a:latin typeface="Arial" charset="0"/>
              </a:rPr>
              <a:t>Reinforced concrete box culvert</a:t>
            </a:r>
          </a:p>
          <a:p>
            <a:pPr lvl="1"/>
            <a:r>
              <a:rPr lang="en-US" sz="1900" b="1" kern="1200" dirty="0">
                <a:latin typeface="Arial" charset="0"/>
              </a:rPr>
              <a:t>10-ft wide x 5-ft high</a:t>
            </a:r>
          </a:p>
        </p:txBody>
      </p:sp>
      <p:sp>
        <p:nvSpPr>
          <p:cNvPr id="14" name="Content Placeholder 3"/>
          <p:cNvSpPr txBox="1">
            <a:spLocks/>
          </p:cNvSpPr>
          <p:nvPr/>
        </p:nvSpPr>
        <p:spPr bwMode="auto">
          <a:xfrm>
            <a:off x="5253762" y="4033614"/>
            <a:ext cx="3657600" cy="17347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1900" b="1" dirty="0">
                <a:latin typeface="Arial" charset="0"/>
              </a:rPr>
              <a:t>A32 project limits:</a:t>
            </a:r>
          </a:p>
          <a:p>
            <a:pPr lvl="1"/>
            <a:r>
              <a:rPr lang="en-US" sz="1900" b="1" dirty="0">
                <a:latin typeface="Arial" charset="0"/>
              </a:rPr>
              <a:t>952-feet to the west</a:t>
            </a:r>
          </a:p>
          <a:p>
            <a:pPr lvl="1"/>
            <a:r>
              <a:rPr lang="en-US" sz="1900" b="1" dirty="0">
                <a:latin typeface="Arial" charset="0"/>
              </a:rPr>
              <a:t>938-feet to the east</a:t>
            </a:r>
          </a:p>
          <a:p>
            <a:r>
              <a:rPr lang="en-US" sz="1900" b="1" dirty="0">
                <a:latin typeface="Arial" charset="0"/>
              </a:rPr>
              <a:t>Total project length of approximately 0.358-miles. </a:t>
            </a:r>
          </a:p>
        </p:txBody>
      </p:sp>
      <p:pic>
        <p:nvPicPr>
          <p:cNvPr id="2" name="Picture 1"/>
          <p:cNvPicPr>
            <a:picLocks noChangeAspect="1"/>
          </p:cNvPicPr>
          <p:nvPr/>
        </p:nvPicPr>
        <p:blipFill>
          <a:blip r:embed="rId5"/>
          <a:stretch>
            <a:fillRect/>
          </a:stretch>
        </p:blipFill>
        <p:spPr>
          <a:xfrm>
            <a:off x="5253763" y="1090735"/>
            <a:ext cx="3589233" cy="2729259"/>
          </a:xfrm>
          <a:prstGeom prst="rect">
            <a:avLst/>
          </a:prstGeom>
        </p:spPr>
      </p:pic>
      <p:pic>
        <p:nvPicPr>
          <p:cNvPr id="5" name="Picture 4"/>
          <p:cNvPicPr>
            <a:picLocks noChangeAspect="1"/>
          </p:cNvPicPr>
          <p:nvPr/>
        </p:nvPicPr>
        <p:blipFill>
          <a:blip r:embed="rId6"/>
          <a:stretch>
            <a:fillRect/>
          </a:stretch>
        </p:blipFill>
        <p:spPr>
          <a:xfrm>
            <a:off x="1306875" y="3936296"/>
            <a:ext cx="3657600" cy="2042010"/>
          </a:xfrm>
          <a:prstGeom prst="rect">
            <a:avLst/>
          </a:prstGeom>
        </p:spPr>
      </p:pic>
      <p:cxnSp>
        <p:nvCxnSpPr>
          <p:cNvPr id="16" name="Straight Arrow Connector 15"/>
          <p:cNvCxnSpPr>
            <a:stCxn id="17" idx="1"/>
          </p:cNvCxnSpPr>
          <p:nvPr/>
        </p:nvCxnSpPr>
        <p:spPr bwMode="auto">
          <a:xfrm flipH="1">
            <a:off x="2972112" y="4703501"/>
            <a:ext cx="731474" cy="110304"/>
          </a:xfrm>
          <a:prstGeom prst="straightConnector1">
            <a:avLst/>
          </a:prstGeom>
          <a:solidFill>
            <a:schemeClr val="bg1"/>
          </a:solidFill>
          <a:ln w="38100" cap="flat" cmpd="sng" algn="ctr">
            <a:solidFill>
              <a:schemeClr val="bg1"/>
            </a:solidFill>
            <a:prstDash val="solid"/>
            <a:round/>
            <a:headEnd type="none" w="med" len="med"/>
            <a:tailEnd type="triangle"/>
          </a:ln>
          <a:effectLst/>
        </p:spPr>
      </p:cxnSp>
      <p:sp>
        <p:nvSpPr>
          <p:cNvPr id="17" name="TextBox 16"/>
          <p:cNvSpPr txBox="1"/>
          <p:nvPr/>
        </p:nvSpPr>
        <p:spPr>
          <a:xfrm>
            <a:off x="3703586" y="4580390"/>
            <a:ext cx="411480" cy="246221"/>
          </a:xfrm>
          <a:prstGeom prst="rect">
            <a:avLst/>
          </a:prstGeom>
          <a:solidFill>
            <a:schemeClr val="bg1"/>
          </a:solidFill>
          <a:ln>
            <a:solidFill>
              <a:schemeClr val="tx1"/>
            </a:solidFill>
          </a:ln>
        </p:spPr>
        <p:txBody>
          <a:bodyPr wrap="square" rtlCol="0">
            <a:spAutoFit/>
          </a:bodyPr>
          <a:lstStyle/>
          <a:p>
            <a:pPr>
              <a:buNone/>
            </a:pPr>
            <a:r>
              <a:rPr lang="en-US" dirty="0"/>
              <a:t>A32</a:t>
            </a:r>
          </a:p>
        </p:txBody>
      </p:sp>
    </p:spTree>
    <p:extLst>
      <p:ext uri="{BB962C8B-B14F-4D97-AF65-F5344CB8AC3E}">
        <p14:creationId xmlns:p14="http://schemas.microsoft.com/office/powerpoint/2010/main" val="1739439237"/>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1008073" y="10"/>
            <a:ext cx="8135937" cy="931025"/>
          </a:xfrm>
          <a:prstGeom prst="rect">
            <a:avLst/>
          </a:prstGeom>
          <a:solidFill>
            <a:srgbClr val="003366"/>
          </a:solidFill>
          <a:ln w="9525">
            <a:noFill/>
            <a:miter lim="800000"/>
            <a:headEnd/>
            <a:tailEnd/>
          </a:ln>
          <a:effectLst/>
        </p:spPr>
        <p:txBody>
          <a:bodyPr wrap="none" anchor="ctr"/>
          <a:lstStyle/>
          <a:p>
            <a:pPr algn="ctr" eaLnBrk="0" hangingPunct="0">
              <a:buFontTx/>
              <a:buNone/>
            </a:pPr>
            <a:r>
              <a:rPr lang="en-US" sz="3000" b="1" dirty="0">
                <a:solidFill>
                  <a:schemeClr val="bg1"/>
                </a:solidFill>
                <a:latin typeface="Arial Black" pitchFamily="34" charset="0"/>
                <a:cs typeface="Times New Roman" pitchFamily="18" charset="0"/>
              </a:rPr>
              <a:t>SR 30, Section A32</a:t>
            </a:r>
          </a:p>
        </p:txBody>
      </p:sp>
      <p:sp>
        <p:nvSpPr>
          <p:cNvPr id="123911" name="Line 7"/>
          <p:cNvSpPr>
            <a:spLocks noChangeShapeType="1"/>
          </p:cNvSpPr>
          <p:nvPr/>
        </p:nvSpPr>
        <p:spPr bwMode="auto">
          <a:xfrm>
            <a:off x="1014163" y="922713"/>
            <a:ext cx="8129847" cy="8312"/>
          </a:xfrm>
          <a:prstGeom prst="line">
            <a:avLst/>
          </a:prstGeom>
          <a:noFill/>
          <a:ln w="25400">
            <a:solidFill>
              <a:srgbClr val="9BAFC9"/>
            </a:solidFill>
            <a:round/>
            <a:headEnd/>
            <a:tailEnd/>
          </a:ln>
          <a:effectLst/>
        </p:spPr>
        <p:txBody>
          <a:bodyPr wrap="none" anchor="ctr"/>
          <a:lstStyle/>
          <a:p>
            <a:endParaRPr lang="en-US" dirty="0"/>
          </a:p>
        </p:txBody>
      </p:sp>
      <p:sp>
        <p:nvSpPr>
          <p:cNvPr id="123914" name="Rectangle 10"/>
          <p:cNvSpPr>
            <a:spLocks noChangeArrowheads="1"/>
          </p:cNvSpPr>
          <p:nvPr/>
        </p:nvSpPr>
        <p:spPr bwMode="auto">
          <a:xfrm>
            <a:off x="0" y="0"/>
            <a:ext cx="1017588" cy="6858000"/>
          </a:xfrm>
          <a:prstGeom prst="rect">
            <a:avLst/>
          </a:prstGeom>
          <a:gradFill rotWithShape="1">
            <a:gsLst>
              <a:gs pos="0">
                <a:srgbClr val="339966">
                  <a:gamma/>
                  <a:shade val="46275"/>
                  <a:invGamma/>
                </a:srgbClr>
              </a:gs>
              <a:gs pos="50000">
                <a:srgbClr val="339966"/>
              </a:gs>
              <a:gs pos="100000">
                <a:srgbClr val="339966">
                  <a:gamma/>
                  <a:shade val="46275"/>
                  <a:invGamma/>
                </a:srgbClr>
              </a:gs>
            </a:gsLst>
            <a:lin ang="5400000" scaled="1"/>
          </a:gradFill>
          <a:ln w="9525">
            <a:noFill/>
            <a:miter lim="800000"/>
            <a:headEnd/>
            <a:tailEnd/>
          </a:ln>
          <a:effectLst/>
        </p:spPr>
        <p:txBody>
          <a:bodyPr wrap="none" anchor="ctr"/>
          <a:lstStyle/>
          <a:p>
            <a:endParaRPr lang="en-US" dirty="0"/>
          </a:p>
        </p:txBody>
      </p:sp>
      <p:pic>
        <p:nvPicPr>
          <p:cNvPr id="13" name="Picture 2" descr="C:\Users\MMoorm\Desktop\CDR Maguire -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41" y="6082248"/>
            <a:ext cx="1853257" cy="5939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30"/>
          <p:cNvSpPr>
            <a:spLocks noChangeArrowheads="1"/>
          </p:cNvSpPr>
          <p:nvPr/>
        </p:nvSpPr>
        <p:spPr bwMode="auto">
          <a:xfrm>
            <a:off x="1017777" y="6705600"/>
            <a:ext cx="8126233" cy="152400"/>
          </a:xfrm>
          <a:prstGeom prst="rect">
            <a:avLst/>
          </a:prstGeom>
          <a:solidFill>
            <a:srgbClr val="9BAFC9"/>
          </a:solidFill>
          <a:ln w="9525">
            <a:noFill/>
            <a:miter lim="800000"/>
            <a:headEnd/>
            <a:tailEnd/>
          </a:ln>
          <a:effectLst/>
        </p:spPr>
        <p:txBody>
          <a:bodyPr wrap="none" anchor="ctr"/>
          <a:lstStyle/>
          <a:p>
            <a:endParaRPr lang="en-US" dirty="0"/>
          </a:p>
        </p:txBody>
      </p:sp>
      <p:sp>
        <p:nvSpPr>
          <p:cNvPr id="11" name="Text Box 2"/>
          <p:cNvSpPr txBox="1">
            <a:spLocks noChangeArrowheads="1"/>
          </p:cNvSpPr>
          <p:nvPr/>
        </p:nvSpPr>
        <p:spPr bwMode="auto">
          <a:xfrm>
            <a:off x="224759" y="307571"/>
            <a:ext cx="623149" cy="633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t" anchorCtr="0" upright="1">
            <a:noAutofit/>
          </a:bodyPr>
          <a:lstStyle/>
          <a:p>
            <a:pPr>
              <a:lnSpc>
                <a:spcPct val="115000"/>
              </a:lnSpc>
              <a:spcBef>
                <a:spcPts val="0"/>
              </a:spcBef>
              <a:spcAft>
                <a:spcPts val="1000"/>
              </a:spcAft>
              <a:buNone/>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PROJECT IMPACTS</a:t>
            </a: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4358" y="6171838"/>
            <a:ext cx="1807004" cy="463069"/>
          </a:xfrm>
          <a:prstGeom prst="rect">
            <a:avLst/>
          </a:prstGeom>
        </p:spPr>
      </p:pic>
      <p:sp>
        <p:nvSpPr>
          <p:cNvPr id="4" name="Content Placeholder 3"/>
          <p:cNvSpPr>
            <a:spLocks noGrp="1"/>
          </p:cNvSpPr>
          <p:nvPr>
            <p:ph idx="1"/>
          </p:nvPr>
        </p:nvSpPr>
        <p:spPr>
          <a:xfrm>
            <a:off x="1151792" y="1039459"/>
            <a:ext cx="7759569" cy="4908668"/>
          </a:xfrm>
        </p:spPr>
        <p:txBody>
          <a:bodyPr/>
          <a:lstStyle/>
          <a:p>
            <a:r>
              <a:rPr lang="en-US" sz="1900" b="1" kern="1200" dirty="0">
                <a:latin typeface="Arial" charset="0"/>
              </a:rPr>
              <a:t>The project will take approximately 5 weeks to complete. </a:t>
            </a:r>
          </a:p>
          <a:p>
            <a:r>
              <a:rPr lang="en-US" sz="1900" b="1" kern="1200" dirty="0">
                <a:latin typeface="Arial" charset="0"/>
              </a:rPr>
              <a:t>SR 30 will not be closed and detoured.</a:t>
            </a:r>
          </a:p>
          <a:p>
            <a:pPr lvl="1"/>
            <a:r>
              <a:rPr lang="en-US" sz="1900" b="1" kern="1200" dirty="0">
                <a:latin typeface="Arial" charset="0"/>
              </a:rPr>
              <a:t>Work will be completed on half of the road at one time.</a:t>
            </a:r>
          </a:p>
          <a:p>
            <a:pPr lvl="1"/>
            <a:r>
              <a:rPr lang="en-US" sz="1900" b="1" kern="1200" dirty="0">
                <a:latin typeface="Arial" charset="0"/>
              </a:rPr>
              <a:t>Traffic patterns will be as shown on the next slide.</a:t>
            </a:r>
          </a:p>
          <a:p>
            <a:endParaRPr lang="en-US" sz="1900" b="1" kern="1200" dirty="0">
              <a:latin typeface="Arial" charset="0"/>
            </a:endParaRPr>
          </a:p>
        </p:txBody>
      </p:sp>
      <p:pic>
        <p:nvPicPr>
          <p:cNvPr id="2" name="Picture 1"/>
          <p:cNvPicPr>
            <a:picLocks noChangeAspect="1"/>
          </p:cNvPicPr>
          <p:nvPr/>
        </p:nvPicPr>
        <p:blipFill rotWithShape="1">
          <a:blip r:embed="rId5"/>
          <a:srcRect t="19004"/>
          <a:stretch/>
        </p:blipFill>
        <p:spPr>
          <a:xfrm>
            <a:off x="1618406" y="2969777"/>
            <a:ext cx="7104807" cy="3041778"/>
          </a:xfrm>
          <a:prstGeom prst="rect">
            <a:avLst/>
          </a:prstGeom>
        </p:spPr>
      </p:pic>
      <p:pic>
        <p:nvPicPr>
          <p:cNvPr id="5" name="Picture 4"/>
          <p:cNvPicPr>
            <a:picLocks noChangeAspect="1"/>
          </p:cNvPicPr>
          <p:nvPr/>
        </p:nvPicPr>
        <p:blipFill>
          <a:blip r:embed="rId6"/>
          <a:stretch>
            <a:fillRect/>
          </a:stretch>
        </p:blipFill>
        <p:spPr>
          <a:xfrm>
            <a:off x="1618406" y="3973188"/>
            <a:ext cx="1635349" cy="2045631"/>
          </a:xfrm>
          <a:prstGeom prst="rect">
            <a:avLst/>
          </a:prstGeom>
        </p:spPr>
      </p:pic>
      <p:pic>
        <p:nvPicPr>
          <p:cNvPr id="6" name="Picture 5"/>
          <p:cNvPicPr>
            <a:picLocks noChangeAspect="1"/>
          </p:cNvPicPr>
          <p:nvPr/>
        </p:nvPicPr>
        <p:blipFill>
          <a:blip r:embed="rId7"/>
          <a:stretch>
            <a:fillRect/>
          </a:stretch>
        </p:blipFill>
        <p:spPr>
          <a:xfrm>
            <a:off x="7087933" y="4264503"/>
            <a:ext cx="1635280" cy="1763766"/>
          </a:xfrm>
          <a:prstGeom prst="rect">
            <a:avLst/>
          </a:prstGeom>
        </p:spPr>
      </p:pic>
      <p:pic>
        <p:nvPicPr>
          <p:cNvPr id="7" name="Picture 6"/>
          <p:cNvPicPr>
            <a:picLocks noChangeAspect="1"/>
          </p:cNvPicPr>
          <p:nvPr/>
        </p:nvPicPr>
        <p:blipFill>
          <a:blip r:embed="rId8"/>
          <a:stretch>
            <a:fillRect/>
          </a:stretch>
        </p:blipFill>
        <p:spPr>
          <a:xfrm>
            <a:off x="1086748" y="2969767"/>
            <a:ext cx="515783" cy="501716"/>
          </a:xfrm>
          <a:prstGeom prst="rect">
            <a:avLst/>
          </a:prstGeom>
        </p:spPr>
      </p:pic>
    </p:spTree>
    <p:extLst>
      <p:ext uri="{BB962C8B-B14F-4D97-AF65-F5344CB8AC3E}">
        <p14:creationId xmlns:p14="http://schemas.microsoft.com/office/powerpoint/2010/main" val="3980321135"/>
      </p:ext>
    </p:extLst>
  </p:cSld>
  <p:clrMapOvr>
    <a:masterClrMapping/>
  </p:clrMapOvr>
  <p:transition>
    <p:fade thruBlk="1"/>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none" lIns="16412" tIns="45714" rIns="16412" bIns="45714" numCol="1" anchor="ctr" anchorCtr="0" compatLnSpc="1">
        <a:prstTxWarp prst="textNoShape">
          <a:avLst/>
        </a:prstTxWarp>
      </a:bodyPr>
      <a:lstStyle>
        <a:defPPr marL="204788" marR="0" indent="-101600" algn="l" defTabSz="914400" rtl="0" eaLnBrk="1" fontAlgn="base" latinLnBrk="0" hangingPunct="1">
          <a:lnSpc>
            <a:spcPct val="100000"/>
          </a:lnSpc>
          <a:spcBef>
            <a:spcPct val="0"/>
          </a:spcBef>
          <a:spcAft>
            <a:spcPct val="0"/>
          </a:spcAft>
          <a:buClrTx/>
          <a:buSzTx/>
          <a:buFontTx/>
          <a:buChar char="•"/>
          <a:tabLst/>
          <a:defRPr kumimoji="0" lang="en-US" sz="1000" b="0" i="0" u="none" strike="noStrike" cap="none" normalizeH="0" baseline="0" smtClean="0">
            <a:ln>
              <a:noFill/>
            </a:ln>
            <a:solidFill>
              <a:schemeClr val="tx1"/>
            </a:solidFill>
            <a:effectLst/>
            <a:latin typeface="Arial" charset="0"/>
          </a:defRPr>
        </a:defPPr>
      </a:lstStyle>
    </a:spDef>
    <a:lnDef>
      <a:spPr bwMode="auto">
        <a:solidFill>
          <a:schemeClr val="bg1"/>
        </a:solidFill>
        <a:ln w="38100" cap="flat" cmpd="sng" algn="ctr">
          <a:solidFill>
            <a:srgbClr val="FF0000"/>
          </a:solidFill>
          <a:prstDash val="solid"/>
          <a:round/>
          <a:headEnd type="none" w="med" len="med"/>
          <a:tailEnd type="none" w="med" len="med"/>
        </a:ln>
        <a:effectLst/>
      </a:spPr>
      <a:body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E0AADCBAC7F64C9BC719867E6C67C1" ma:contentTypeVersion="1" ma:contentTypeDescription="Create a new document." ma:contentTypeScope="" ma:versionID="b91c1c8d7bcbdeb71c7e5d13c5c8eb22">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4140EFE-2DCA-42E8-8E8A-4453E71C3D33}"/>
</file>

<file path=customXml/itemProps2.xml><?xml version="1.0" encoding="utf-8"?>
<ds:datastoreItem xmlns:ds="http://schemas.openxmlformats.org/officeDocument/2006/customXml" ds:itemID="{B009BB88-75AC-4A14-AA77-9DBE14376DDA}"/>
</file>

<file path=customXml/itemProps3.xml><?xml version="1.0" encoding="utf-8"?>
<ds:datastoreItem xmlns:ds="http://schemas.openxmlformats.org/officeDocument/2006/customXml" ds:itemID="{4154745D-0C5C-4BA9-A98F-91758FDB4434}"/>
</file>

<file path=docProps/app.xml><?xml version="1.0" encoding="utf-8"?>
<Properties xmlns="http://schemas.openxmlformats.org/officeDocument/2006/extended-properties" xmlns:vt="http://schemas.openxmlformats.org/officeDocument/2006/docPropsVTypes">
  <Template>D:\Program Files\Microsoft Office\Templates\Blank Presentation.pot</Template>
  <TotalTime>6903</TotalTime>
  <Words>608</Words>
  <Application>Microsoft Office PowerPoint</Application>
  <PresentationFormat>On-screen Show (4:3)</PresentationFormat>
  <Paragraphs>106</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Black</vt:lpstr>
      <vt:lpstr>Calibri</vt:lpstr>
      <vt:lpstr>Times New Roman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DVRPC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Kimberly Meyer</dc:creator>
  <cp:lastModifiedBy>Krobot, Nicholas</cp:lastModifiedBy>
  <cp:revision>750</cp:revision>
  <cp:lastPrinted>2016-09-01T14:35:47Z</cp:lastPrinted>
  <dcterms:created xsi:type="dcterms:W3CDTF">2001-03-01T21:16:18Z</dcterms:created>
  <dcterms:modified xsi:type="dcterms:W3CDTF">2018-06-13T15:18:06Z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0x0101009DE0AADCBAC7F64C9BC719867E6C67C1</vt:lpwstr>
  </property>
  <property fmtid="{D5CDD505-2E9C-101B-9397-08002B2CF9AE}" pid="3" name="Order">
    <vt:r8>2300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